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Calibri (MS)" charset="1" panose="020F0502020204030204"/>
      <p:regular r:id="rId13"/>
    </p:embeddedFont>
    <p:embeddedFont>
      <p:font typeface="Calibri (MS) Bold" charset="1" panose="020F0702030404030204"/>
      <p:regular r:id="rId14"/>
    </p:embeddedFont>
    <p:embeddedFont>
      <p:font typeface="Calibri (MS) Italics" charset="1" panose="020F05020202040A0204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7.png" Type="http://schemas.openxmlformats.org/officeDocument/2006/relationships/image"/><Relationship Id="rId6" Target="../media/image8.pn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svg" Type="http://schemas.openxmlformats.org/officeDocument/2006/relationships/image"/><Relationship Id="rId11" Target="../media/image11.png" Type="http://schemas.openxmlformats.org/officeDocument/2006/relationships/image"/><Relationship Id="rId2" Target="../media/image3.jpeg" Type="http://schemas.openxmlformats.org/officeDocument/2006/relationships/image"/><Relationship Id="rId3" Target="../media/image8.pn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7.png" Type="http://schemas.openxmlformats.org/officeDocument/2006/relationships/image"/><Relationship Id="rId7" Target="../media/image14.png" Type="http://schemas.openxmlformats.org/officeDocument/2006/relationships/image"/><Relationship Id="rId8" Target="../media/image15.png" Type="http://schemas.openxmlformats.org/officeDocument/2006/relationships/image"/><Relationship Id="rId9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62908" y="9144"/>
            <a:ext cx="11915070" cy="10268712"/>
            <a:chOff x="0" y="0"/>
            <a:chExt cx="15886760" cy="13691616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15886812" cy="13691615"/>
            </a:xfrm>
            <a:custGeom>
              <a:avLst/>
              <a:gdLst/>
              <a:ahLst/>
              <a:cxnLst/>
              <a:rect r="r" b="b" t="t" l="l"/>
              <a:pathLst>
                <a:path h="13691615" w="15886812">
                  <a:moveTo>
                    <a:pt x="0" y="0"/>
                  </a:moveTo>
                  <a:lnTo>
                    <a:pt x="15886812" y="0"/>
                  </a:lnTo>
                  <a:lnTo>
                    <a:pt x="15886812" y="13691615"/>
                  </a:lnTo>
                  <a:lnTo>
                    <a:pt x="0" y="13691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4355" r="-7534" b="-1042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1020000">
            <a:off x="7709192" y="-570357"/>
            <a:ext cx="1031243" cy="6243323"/>
            <a:chOff x="0" y="0"/>
            <a:chExt cx="1374991" cy="832443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75029" cy="8324469"/>
            </a:xfrm>
            <a:custGeom>
              <a:avLst/>
              <a:gdLst/>
              <a:ahLst/>
              <a:cxnLst/>
              <a:rect r="r" b="b" t="t" l="l"/>
              <a:pathLst>
                <a:path h="8324469" w="1375029">
                  <a:moveTo>
                    <a:pt x="0" y="0"/>
                  </a:moveTo>
                  <a:lnTo>
                    <a:pt x="1375029" y="0"/>
                  </a:lnTo>
                  <a:lnTo>
                    <a:pt x="1375029" y="8324469"/>
                  </a:lnTo>
                  <a:lnTo>
                    <a:pt x="0" y="832446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-1020000">
            <a:off x="7709183" y="5155663"/>
            <a:ext cx="1031243" cy="5511803"/>
            <a:chOff x="0" y="0"/>
            <a:chExt cx="1374991" cy="73490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75029" cy="7349109"/>
            </a:xfrm>
            <a:custGeom>
              <a:avLst/>
              <a:gdLst/>
              <a:ahLst/>
              <a:cxnLst/>
              <a:rect r="r" b="b" t="t" l="l"/>
              <a:pathLst>
                <a:path h="7349109" w="1375029">
                  <a:moveTo>
                    <a:pt x="0" y="0"/>
                  </a:moveTo>
                  <a:lnTo>
                    <a:pt x="1375029" y="0"/>
                  </a:lnTo>
                  <a:lnTo>
                    <a:pt x="1375029" y="7349109"/>
                  </a:lnTo>
                  <a:lnTo>
                    <a:pt x="0" y="734910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-12697" y="-12697"/>
            <a:ext cx="7889243" cy="10312403"/>
            <a:chOff x="0" y="0"/>
            <a:chExt cx="10518991" cy="137498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519029" cy="13749910"/>
            </a:xfrm>
            <a:custGeom>
              <a:avLst/>
              <a:gdLst/>
              <a:ahLst/>
              <a:cxnLst/>
              <a:rect r="r" b="b" t="t" l="l"/>
              <a:pathLst>
                <a:path h="13749910" w="10519029">
                  <a:moveTo>
                    <a:pt x="0" y="0"/>
                  </a:moveTo>
                  <a:lnTo>
                    <a:pt x="10519029" y="0"/>
                  </a:lnTo>
                  <a:lnTo>
                    <a:pt x="10519029" y="13749910"/>
                  </a:lnTo>
                  <a:lnTo>
                    <a:pt x="0" y="13749910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365760" y="402336"/>
            <a:ext cx="3291840" cy="3291840"/>
            <a:chOff x="0" y="0"/>
            <a:chExt cx="4389120" cy="4389120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4389120" cy="4389120"/>
            </a:xfrm>
            <a:custGeom>
              <a:avLst/>
              <a:gdLst/>
              <a:ahLst/>
              <a:cxnLst/>
              <a:rect r="r" b="b" t="t" l="l"/>
              <a:pathLst>
                <a:path h="4389120" w="4389120">
                  <a:moveTo>
                    <a:pt x="0" y="0"/>
                  </a:moveTo>
                  <a:lnTo>
                    <a:pt x="4389120" y="0"/>
                  </a:lnTo>
                  <a:lnTo>
                    <a:pt x="4389120" y="4389120"/>
                  </a:lnTo>
                  <a:lnTo>
                    <a:pt x="0" y="4389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365760" y="4059936"/>
            <a:ext cx="6949440" cy="1280160"/>
            <a:chOff x="0" y="0"/>
            <a:chExt cx="9265920" cy="17068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265920" cy="1706880"/>
            </a:xfrm>
            <a:custGeom>
              <a:avLst/>
              <a:gdLst/>
              <a:ahLst/>
              <a:cxnLst/>
              <a:rect r="r" b="b" t="t" l="l"/>
              <a:pathLst>
                <a:path h="1706880" w="9265920">
                  <a:moveTo>
                    <a:pt x="0" y="0"/>
                  </a:moveTo>
                  <a:lnTo>
                    <a:pt x="9265920" y="0"/>
                  </a:lnTo>
                  <a:lnTo>
                    <a:pt x="9265920" y="1706880"/>
                  </a:lnTo>
                  <a:lnTo>
                    <a:pt x="0" y="170688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55775" r="0" b="-55775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9265920" cy="17449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AleRT and impact-forecast standards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for Emergency Management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353063" y="5565143"/>
            <a:ext cx="6883403" cy="647195"/>
            <a:chOff x="0" y="0"/>
            <a:chExt cx="9177871" cy="86292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177909" cy="862965"/>
            </a:xfrm>
            <a:custGeom>
              <a:avLst/>
              <a:gdLst/>
              <a:ahLst/>
              <a:cxnLst/>
              <a:rect r="r" b="b" t="t" l="l"/>
              <a:pathLst>
                <a:path h="862965" w="9177909">
                  <a:moveTo>
                    <a:pt x="0" y="0"/>
                  </a:moveTo>
                  <a:lnTo>
                    <a:pt x="9177909" y="0"/>
                  </a:lnTo>
                  <a:lnTo>
                    <a:pt x="9177909" y="862965"/>
                  </a:lnTo>
                  <a:lnTo>
                    <a:pt x="0" y="862965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353063" y="5565143"/>
            <a:ext cx="171707" cy="647195"/>
            <a:chOff x="0" y="0"/>
            <a:chExt cx="228943" cy="86292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28981" cy="862965"/>
            </a:xfrm>
            <a:custGeom>
              <a:avLst/>
              <a:gdLst/>
              <a:ahLst/>
              <a:cxnLst/>
              <a:rect r="r" b="b" t="t" l="l"/>
              <a:pathLst>
                <a:path h="862965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862965"/>
                  </a:lnTo>
                  <a:lnTo>
                    <a:pt x="0" y="862965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640080" y="5577840"/>
            <a:ext cx="6400800" cy="621792"/>
            <a:chOff x="0" y="0"/>
            <a:chExt cx="8534400" cy="82905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534400" cy="829056"/>
            </a:xfrm>
            <a:custGeom>
              <a:avLst/>
              <a:gdLst/>
              <a:ahLst/>
              <a:cxnLst/>
              <a:rect r="r" b="b" t="t" l="l"/>
              <a:pathLst>
                <a:path h="829056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829056"/>
                  </a:lnTo>
                  <a:lnTo>
                    <a:pt x="0" y="82905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50581" r="0" b="-150581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8534400" cy="8766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Grant: €3.14M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53063" y="6333239"/>
            <a:ext cx="6883403" cy="647195"/>
            <a:chOff x="0" y="0"/>
            <a:chExt cx="9177871" cy="862927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9177909" cy="862965"/>
            </a:xfrm>
            <a:custGeom>
              <a:avLst/>
              <a:gdLst/>
              <a:ahLst/>
              <a:cxnLst/>
              <a:rect r="r" b="b" t="t" l="l"/>
              <a:pathLst>
                <a:path h="862965" w="9177909">
                  <a:moveTo>
                    <a:pt x="0" y="0"/>
                  </a:moveTo>
                  <a:lnTo>
                    <a:pt x="9177909" y="0"/>
                  </a:lnTo>
                  <a:lnTo>
                    <a:pt x="9177909" y="862965"/>
                  </a:lnTo>
                  <a:lnTo>
                    <a:pt x="0" y="862965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53063" y="6333239"/>
            <a:ext cx="171707" cy="647195"/>
            <a:chOff x="0" y="0"/>
            <a:chExt cx="228943" cy="862927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28981" cy="862965"/>
            </a:xfrm>
            <a:custGeom>
              <a:avLst/>
              <a:gdLst/>
              <a:ahLst/>
              <a:cxnLst/>
              <a:rect r="r" b="b" t="t" l="l"/>
              <a:pathLst>
                <a:path h="862965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862965"/>
                  </a:lnTo>
                  <a:lnTo>
                    <a:pt x="0" y="862965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640080" y="6345936"/>
            <a:ext cx="6400800" cy="621792"/>
            <a:chOff x="0" y="0"/>
            <a:chExt cx="8534400" cy="82905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534400" cy="829056"/>
            </a:xfrm>
            <a:custGeom>
              <a:avLst/>
              <a:gdLst/>
              <a:ahLst/>
              <a:cxnLst/>
              <a:rect r="r" b="b" t="t" l="l"/>
              <a:pathLst>
                <a:path h="829056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829056"/>
                  </a:lnTo>
                  <a:lnTo>
                    <a:pt x="0" y="82905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50581" r="0" b="-150581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47625"/>
              <a:ext cx="8534400" cy="8766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36 Months | 2025–2028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353063" y="7101335"/>
            <a:ext cx="6883403" cy="647195"/>
            <a:chOff x="0" y="0"/>
            <a:chExt cx="9177871" cy="86292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9177909" cy="862965"/>
            </a:xfrm>
            <a:custGeom>
              <a:avLst/>
              <a:gdLst/>
              <a:ahLst/>
              <a:cxnLst/>
              <a:rect r="r" b="b" t="t" l="l"/>
              <a:pathLst>
                <a:path h="862965" w="9177909">
                  <a:moveTo>
                    <a:pt x="0" y="0"/>
                  </a:moveTo>
                  <a:lnTo>
                    <a:pt x="9177909" y="0"/>
                  </a:lnTo>
                  <a:lnTo>
                    <a:pt x="9177909" y="862965"/>
                  </a:lnTo>
                  <a:lnTo>
                    <a:pt x="0" y="862965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353063" y="7101335"/>
            <a:ext cx="171707" cy="647195"/>
            <a:chOff x="0" y="0"/>
            <a:chExt cx="228943" cy="862927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28981" cy="862965"/>
            </a:xfrm>
            <a:custGeom>
              <a:avLst/>
              <a:gdLst/>
              <a:ahLst/>
              <a:cxnLst/>
              <a:rect r="r" b="b" t="t" l="l"/>
              <a:pathLst>
                <a:path h="862965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862965"/>
                  </a:lnTo>
                  <a:lnTo>
                    <a:pt x="0" y="862965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640080" y="7114032"/>
            <a:ext cx="6400800" cy="621792"/>
            <a:chOff x="0" y="0"/>
            <a:chExt cx="8534400" cy="829056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534400" cy="829056"/>
            </a:xfrm>
            <a:custGeom>
              <a:avLst/>
              <a:gdLst/>
              <a:ahLst/>
              <a:cxnLst/>
              <a:rect r="r" b="b" t="t" l="l"/>
              <a:pathLst>
                <a:path h="829056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829056"/>
                  </a:lnTo>
                  <a:lnTo>
                    <a:pt x="0" y="82905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50581" r="0" b="-150581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47625"/>
              <a:ext cx="8534400" cy="8766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16 Partners | 8 Countries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353063" y="8034023"/>
            <a:ext cx="3865883" cy="610619"/>
            <a:chOff x="0" y="0"/>
            <a:chExt cx="5154511" cy="814159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154549" cy="814197"/>
            </a:xfrm>
            <a:custGeom>
              <a:avLst/>
              <a:gdLst/>
              <a:ahLst/>
              <a:cxnLst/>
              <a:rect r="r" b="b" t="t" l="l"/>
              <a:pathLst>
                <a:path h="814197" w="5154549">
                  <a:moveTo>
                    <a:pt x="0" y="0"/>
                  </a:moveTo>
                  <a:lnTo>
                    <a:pt x="5154549" y="0"/>
                  </a:lnTo>
                  <a:lnTo>
                    <a:pt x="5154549" y="814197"/>
                  </a:lnTo>
                  <a:lnTo>
                    <a:pt x="0" y="81419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365760" y="8046720"/>
            <a:ext cx="3840480" cy="585216"/>
            <a:chOff x="0" y="0"/>
            <a:chExt cx="5120640" cy="780288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5120640" cy="780288"/>
            </a:xfrm>
            <a:custGeom>
              <a:avLst/>
              <a:gdLst/>
              <a:ahLst/>
              <a:cxnLst/>
              <a:rect r="r" b="b" t="t" l="l"/>
              <a:pathLst>
                <a:path h="780288" w="5120640">
                  <a:moveTo>
                    <a:pt x="0" y="0"/>
                  </a:moveTo>
                  <a:lnTo>
                    <a:pt x="5120640" y="0"/>
                  </a:lnTo>
                  <a:lnTo>
                    <a:pt x="51206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77870" r="0" b="-7787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38100"/>
              <a:ext cx="5120640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HORIZON EUROPE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365760" y="8741664"/>
            <a:ext cx="6949440" cy="402336"/>
            <a:chOff x="0" y="0"/>
            <a:chExt cx="9265920" cy="53644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9265920" cy="536448"/>
            </a:xfrm>
            <a:custGeom>
              <a:avLst/>
              <a:gdLst/>
              <a:ahLst/>
              <a:cxnLst/>
              <a:rect r="r" b="b" t="t" l="l"/>
              <a:pathLst>
                <a:path h="536448" w="9265920">
                  <a:moveTo>
                    <a:pt x="0" y="0"/>
                  </a:moveTo>
                  <a:lnTo>
                    <a:pt x="9265920" y="0"/>
                  </a:lnTo>
                  <a:lnTo>
                    <a:pt x="9265920" y="536448"/>
                  </a:lnTo>
                  <a:lnTo>
                    <a:pt x="0" y="536448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86559" r="0" b="-286559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9265920" cy="57454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HORIZON-CL3-2024-DRS-01 | Innovation Action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365760" y="9326880"/>
            <a:ext cx="3108960" cy="768096"/>
            <a:chOff x="0" y="0"/>
            <a:chExt cx="4145280" cy="1024128"/>
          </a:xfrm>
        </p:grpSpPr>
        <p:sp>
          <p:nvSpPr>
            <p:cNvPr name="Freeform 45" id="45" descr="preencoded.png"/>
            <p:cNvSpPr/>
            <p:nvPr/>
          </p:nvSpPr>
          <p:spPr>
            <a:xfrm flipH="false" flipV="false" rot="0">
              <a:off x="0" y="0"/>
              <a:ext cx="4145280" cy="1024128"/>
            </a:xfrm>
            <a:custGeom>
              <a:avLst/>
              <a:gdLst/>
              <a:ahLst/>
              <a:cxnLst/>
              <a:rect r="r" b="b" t="t" l="l"/>
              <a:pathLst>
                <a:path h="1024128" w="4145280">
                  <a:moveTo>
                    <a:pt x="0" y="0"/>
                  </a:moveTo>
                  <a:lnTo>
                    <a:pt x="4145280" y="0"/>
                  </a:lnTo>
                  <a:lnTo>
                    <a:pt x="4145280" y="1024128"/>
                  </a:lnTo>
                  <a:lnTo>
                    <a:pt x="0" y="10241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5386" t="0" r="-5386" b="0"/>
              </a:stretch>
            </a:blip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3840480" y="9363456"/>
            <a:ext cx="4023360" cy="914400"/>
            <a:chOff x="0" y="0"/>
            <a:chExt cx="5364480" cy="12192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364480" cy="1219200"/>
            </a:xfrm>
            <a:custGeom>
              <a:avLst/>
              <a:gdLst/>
              <a:ahLst/>
              <a:cxnLst/>
              <a:rect r="r" b="b" t="t" l="l"/>
              <a:pathLst>
                <a:path h="1219200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5734" r="0" b="-35734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28575"/>
              <a:ext cx="5364480" cy="1247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60"/>
                </a:lnSpc>
              </a:pPr>
              <a:r>
                <a:rPr lang="en-US" sz="1300">
                  <a:solidFill>
                    <a:srgbClr val="6B84A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project has received funding from the European Union's</a:t>
              </a:r>
            </a:p>
            <a:p>
              <a:pPr algn="l">
                <a:lnSpc>
                  <a:spcPts val="1560"/>
                </a:lnSpc>
              </a:pPr>
              <a:r>
                <a:rPr lang="en-US" sz="1300">
                  <a:solidFill>
                    <a:srgbClr val="6B84A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Horizon Europe research and innovation program under grant agreement No 101225852.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854203"/>
            <a:chOff x="0" y="0"/>
            <a:chExt cx="24417871" cy="2472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2472309"/>
            </a:xfrm>
            <a:custGeom>
              <a:avLst/>
              <a:gdLst/>
              <a:ahLst/>
              <a:cxnLst/>
              <a:rect r="r" b="b" t="t" l="l"/>
              <a:pathLst>
                <a:path h="2472309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2472309"/>
                  </a:lnTo>
                  <a:lnTo>
                    <a:pt x="0" y="247230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-12697" y="1816103"/>
            <a:ext cx="18313403" cy="125987"/>
            <a:chOff x="0" y="0"/>
            <a:chExt cx="24417871" cy="16798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17910" cy="168021"/>
            </a:xfrm>
            <a:custGeom>
              <a:avLst/>
              <a:gdLst/>
              <a:ahLst/>
              <a:cxnLst/>
              <a:rect r="r" b="b" t="t" l="l"/>
              <a:pathLst>
                <a:path h="168021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68021"/>
                  </a:lnTo>
                  <a:lnTo>
                    <a:pt x="0" y="168021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731520" y="0"/>
            <a:ext cx="12801600" cy="1828800"/>
            <a:chOff x="0" y="0"/>
            <a:chExt cx="17068800" cy="2438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068800" cy="2438400"/>
            </a:xfrm>
            <a:custGeom>
              <a:avLst/>
              <a:gdLst/>
              <a:ahLst/>
              <a:cxnLst/>
              <a:rect r="r" b="b" t="t" l="l"/>
              <a:pathLst>
                <a:path h="2438400" w="17068800">
                  <a:moveTo>
                    <a:pt x="0" y="0"/>
                  </a:moveTo>
                  <a:lnTo>
                    <a:pt x="17068800" y="0"/>
                  </a:lnTo>
                  <a:lnTo>
                    <a:pt x="1706880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123825"/>
              <a:ext cx="17068800" cy="25622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200"/>
                </a:lnSpc>
              </a:pPr>
              <a:r>
                <a:rPr lang="en-US" sz="6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The Challenge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706624" y="87887"/>
            <a:ext cx="6035040" cy="1828800"/>
            <a:chOff x="0" y="0"/>
            <a:chExt cx="8046720" cy="24384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046720" cy="2438400"/>
            </a:xfrm>
            <a:custGeom>
              <a:avLst/>
              <a:gdLst/>
              <a:ahLst/>
              <a:cxnLst/>
              <a:rect r="r" b="b" t="t" l="l"/>
              <a:pathLst>
                <a:path h="2438400" w="8046720">
                  <a:moveTo>
                    <a:pt x="0" y="0"/>
                  </a:moveTo>
                  <a:lnTo>
                    <a:pt x="8046720" y="0"/>
                  </a:lnTo>
                  <a:lnTo>
                    <a:pt x="804672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300" r="0" b="-1430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046720" cy="24765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879"/>
                </a:lnSpc>
              </a:pPr>
              <a:r>
                <a:rPr lang="en-US" sz="2400">
                  <a:solidFill>
                    <a:srgbClr val="F28C2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Why ARTEMis is needed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27383" y="2145287"/>
            <a:ext cx="17033243" cy="1671323"/>
            <a:chOff x="0" y="0"/>
            <a:chExt cx="22710991" cy="222843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711029" cy="2228469"/>
            </a:xfrm>
            <a:custGeom>
              <a:avLst/>
              <a:gdLst/>
              <a:ahLst/>
              <a:cxnLst/>
              <a:rect r="r" b="b" t="t" l="l"/>
              <a:pathLst>
                <a:path h="2228469" w="22711029">
                  <a:moveTo>
                    <a:pt x="0" y="0"/>
                  </a:moveTo>
                  <a:lnTo>
                    <a:pt x="22711029" y="0"/>
                  </a:lnTo>
                  <a:lnTo>
                    <a:pt x="22711029" y="2228469"/>
                  </a:lnTo>
                  <a:lnTo>
                    <a:pt x="0" y="222846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627383" y="2145287"/>
            <a:ext cx="208283" cy="1671323"/>
            <a:chOff x="0" y="0"/>
            <a:chExt cx="277711" cy="22284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77749" cy="2228469"/>
            </a:xfrm>
            <a:custGeom>
              <a:avLst/>
              <a:gdLst/>
              <a:ahLst/>
              <a:cxnLst/>
              <a:rect r="r" b="b" t="t" l="l"/>
              <a:pathLst>
                <a:path h="2228469" w="277749">
                  <a:moveTo>
                    <a:pt x="0" y="0"/>
                  </a:moveTo>
                  <a:lnTo>
                    <a:pt x="277749" y="0"/>
                  </a:lnTo>
                  <a:lnTo>
                    <a:pt x="277749" y="2228469"/>
                  </a:lnTo>
                  <a:lnTo>
                    <a:pt x="0" y="222846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005840" y="2194560"/>
            <a:ext cx="16459200" cy="1554480"/>
            <a:chOff x="0" y="0"/>
            <a:chExt cx="21945600" cy="207264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1945600" cy="2072640"/>
            </a:xfrm>
            <a:custGeom>
              <a:avLst/>
              <a:gdLst/>
              <a:ahLst/>
              <a:cxnLst/>
              <a:rect r="r" b="b" t="t" l="l"/>
              <a:pathLst>
                <a:path h="207264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2072640"/>
                  </a:lnTo>
                  <a:lnTo>
                    <a:pt x="0" y="20726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6312" r="0" b="-156312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21945600" cy="2120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Europe's emergency management landscape is fragmented. Alert systems, impact forecasting protocols, and civil protection frameworks vary widely — creating critical gaps when natural disasters strike.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535943" y="4047239"/>
            <a:ext cx="4048763" cy="5694683"/>
            <a:chOff x="0" y="0"/>
            <a:chExt cx="5398351" cy="759291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398389" cy="7592949"/>
            </a:xfrm>
            <a:custGeom>
              <a:avLst/>
              <a:gdLst/>
              <a:ahLst/>
              <a:cxnLst/>
              <a:rect r="r" b="b" t="t" l="l"/>
              <a:pathLst>
                <a:path h="759294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7592949"/>
                  </a:lnTo>
                  <a:lnTo>
                    <a:pt x="0" y="7592949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535943" y="4047239"/>
            <a:ext cx="4048763" cy="208283"/>
            <a:chOff x="0" y="0"/>
            <a:chExt cx="5398351" cy="27771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398389" cy="277749"/>
            </a:xfrm>
            <a:custGeom>
              <a:avLst/>
              <a:gdLst/>
              <a:ahLst/>
              <a:cxnLst/>
              <a:rect r="r" b="b" t="t" l="l"/>
              <a:pathLst>
                <a:path h="27774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277749"/>
                  </a:lnTo>
                  <a:lnTo>
                    <a:pt x="0" y="277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816103" y="4339847"/>
            <a:ext cx="1488443" cy="1488443"/>
            <a:chOff x="0" y="0"/>
            <a:chExt cx="1984591" cy="198459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984502" cy="1984502"/>
            </a:xfrm>
            <a:custGeom>
              <a:avLst/>
              <a:gdLst/>
              <a:ahLst/>
              <a:cxnLst/>
              <a:rect r="r" b="b" t="t" l="l"/>
              <a:pathLst>
                <a:path h="1984502" w="1984502">
                  <a:moveTo>
                    <a:pt x="0" y="992251"/>
                  </a:moveTo>
                  <a:cubicBezTo>
                    <a:pt x="0" y="444246"/>
                    <a:pt x="444246" y="0"/>
                    <a:pt x="992251" y="0"/>
                  </a:cubicBezTo>
                  <a:cubicBezTo>
                    <a:pt x="1540256" y="0"/>
                    <a:pt x="1984502" y="444246"/>
                    <a:pt x="1984502" y="992251"/>
                  </a:cubicBezTo>
                  <a:cubicBezTo>
                    <a:pt x="1984502" y="1540256"/>
                    <a:pt x="1540256" y="1984502"/>
                    <a:pt x="992251" y="1984502"/>
                  </a:cubicBezTo>
                  <a:cubicBezTo>
                    <a:pt x="444246" y="1984502"/>
                    <a:pt x="0" y="1540383"/>
                    <a:pt x="0" y="992251"/>
                  </a:cubicBez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2011680" y="4535424"/>
            <a:ext cx="1097280" cy="1097280"/>
            <a:chOff x="0" y="0"/>
            <a:chExt cx="1463040" cy="1463040"/>
          </a:xfrm>
        </p:grpSpPr>
        <p:sp>
          <p:nvSpPr>
            <p:cNvPr name="Freeform 26" id="26" descr="preencoded.png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731520" y="5998464"/>
            <a:ext cx="3657600" cy="914400"/>
            <a:chOff x="0" y="0"/>
            <a:chExt cx="4876800" cy="12192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8768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4876800" cy="12573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Fragmented Systems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768096" y="6986016"/>
            <a:ext cx="3584448" cy="2468880"/>
            <a:chOff x="0" y="0"/>
            <a:chExt cx="4779264" cy="329184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779264" cy="3291840"/>
            </a:xfrm>
            <a:custGeom>
              <a:avLst/>
              <a:gdLst/>
              <a:ahLst/>
              <a:cxnLst/>
              <a:rect r="r" b="b" t="t" l="l"/>
              <a:pathLst>
                <a:path h="3291840" w="4779264">
                  <a:moveTo>
                    <a:pt x="0" y="0"/>
                  </a:moveTo>
                  <a:lnTo>
                    <a:pt x="4779264" y="0"/>
                  </a:lnTo>
                  <a:lnTo>
                    <a:pt x="4779264" y="3291840"/>
                  </a:lnTo>
                  <a:lnTo>
                    <a:pt x="0" y="3291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8372" t="0" r="-38372" b="0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47625"/>
              <a:ext cx="4779264" cy="33394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No harmonised protocols across EU member states for alert and impact forecasting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4888487" y="4047239"/>
            <a:ext cx="4048763" cy="5694683"/>
            <a:chOff x="0" y="0"/>
            <a:chExt cx="5398351" cy="7592911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5398389" cy="7592949"/>
            </a:xfrm>
            <a:custGeom>
              <a:avLst/>
              <a:gdLst/>
              <a:ahLst/>
              <a:cxnLst/>
              <a:rect r="r" b="b" t="t" l="l"/>
              <a:pathLst>
                <a:path h="759294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7592949"/>
                  </a:lnTo>
                  <a:lnTo>
                    <a:pt x="0" y="7592949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4888487" y="4047239"/>
            <a:ext cx="4048763" cy="208283"/>
            <a:chOff x="0" y="0"/>
            <a:chExt cx="5398351" cy="277711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398389" cy="277749"/>
            </a:xfrm>
            <a:custGeom>
              <a:avLst/>
              <a:gdLst/>
              <a:ahLst/>
              <a:cxnLst/>
              <a:rect r="r" b="b" t="t" l="l"/>
              <a:pathLst>
                <a:path h="27774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277749"/>
                  </a:lnTo>
                  <a:lnTo>
                    <a:pt x="0" y="277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37" id="37"/>
          <p:cNvGrpSpPr/>
          <p:nvPr/>
        </p:nvGrpSpPr>
        <p:grpSpPr>
          <a:xfrm rot="0">
            <a:off x="6168647" y="4339847"/>
            <a:ext cx="1488443" cy="1488443"/>
            <a:chOff x="0" y="0"/>
            <a:chExt cx="1984591" cy="1984591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984502" cy="1984502"/>
            </a:xfrm>
            <a:custGeom>
              <a:avLst/>
              <a:gdLst/>
              <a:ahLst/>
              <a:cxnLst/>
              <a:rect r="r" b="b" t="t" l="l"/>
              <a:pathLst>
                <a:path h="1984502" w="1984502">
                  <a:moveTo>
                    <a:pt x="0" y="992251"/>
                  </a:moveTo>
                  <a:cubicBezTo>
                    <a:pt x="0" y="444246"/>
                    <a:pt x="444246" y="0"/>
                    <a:pt x="992251" y="0"/>
                  </a:cubicBezTo>
                  <a:cubicBezTo>
                    <a:pt x="1540256" y="0"/>
                    <a:pt x="1984502" y="444246"/>
                    <a:pt x="1984502" y="992251"/>
                  </a:cubicBezTo>
                  <a:cubicBezTo>
                    <a:pt x="1984502" y="1540256"/>
                    <a:pt x="1540256" y="1984502"/>
                    <a:pt x="992251" y="1984502"/>
                  </a:cubicBezTo>
                  <a:cubicBezTo>
                    <a:pt x="444246" y="1984502"/>
                    <a:pt x="0" y="1540383"/>
                    <a:pt x="0" y="992251"/>
                  </a:cubicBez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6364224" y="4535424"/>
            <a:ext cx="1097280" cy="1097280"/>
            <a:chOff x="0" y="0"/>
            <a:chExt cx="1463040" cy="1463040"/>
          </a:xfrm>
        </p:grpSpPr>
        <p:sp>
          <p:nvSpPr>
            <p:cNvPr name="Freeform 40" id="40" descr="preencoded.png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5084064" y="5998464"/>
            <a:ext cx="3657600" cy="914400"/>
            <a:chOff x="0" y="0"/>
            <a:chExt cx="4876800" cy="12192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8768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4876800" cy="12573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Assessment Gaps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5120640" y="6986016"/>
            <a:ext cx="3584448" cy="2468880"/>
            <a:chOff x="0" y="0"/>
            <a:chExt cx="4779264" cy="329184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4779264" cy="3291840"/>
            </a:xfrm>
            <a:custGeom>
              <a:avLst/>
              <a:gdLst/>
              <a:ahLst/>
              <a:cxnLst/>
              <a:rect r="r" b="b" t="t" l="l"/>
              <a:pathLst>
                <a:path h="3291840" w="4779264">
                  <a:moveTo>
                    <a:pt x="0" y="0"/>
                  </a:moveTo>
                  <a:lnTo>
                    <a:pt x="4779264" y="0"/>
                  </a:lnTo>
                  <a:lnTo>
                    <a:pt x="4779264" y="3291840"/>
                  </a:lnTo>
                  <a:lnTo>
                    <a:pt x="0" y="3291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8372" t="0" r="-38372" b="0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47625"/>
              <a:ext cx="4779264" cy="33394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Incomplete vulnerability &amp; exposure mapping impairs timely civil protection responses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9241031" y="4047239"/>
            <a:ext cx="4048763" cy="5694683"/>
            <a:chOff x="0" y="0"/>
            <a:chExt cx="5398351" cy="7592911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5398389" cy="7592949"/>
            </a:xfrm>
            <a:custGeom>
              <a:avLst/>
              <a:gdLst/>
              <a:ahLst/>
              <a:cxnLst/>
              <a:rect r="r" b="b" t="t" l="l"/>
              <a:pathLst>
                <a:path h="759294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7592949"/>
                  </a:lnTo>
                  <a:lnTo>
                    <a:pt x="0" y="7592949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9241031" y="4047239"/>
            <a:ext cx="4048763" cy="208283"/>
            <a:chOff x="0" y="0"/>
            <a:chExt cx="5398351" cy="277711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5398389" cy="277749"/>
            </a:xfrm>
            <a:custGeom>
              <a:avLst/>
              <a:gdLst/>
              <a:ahLst/>
              <a:cxnLst/>
              <a:rect r="r" b="b" t="t" l="l"/>
              <a:pathLst>
                <a:path h="27774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277749"/>
                  </a:lnTo>
                  <a:lnTo>
                    <a:pt x="0" y="277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10521191" y="4339847"/>
            <a:ext cx="1488443" cy="1488443"/>
            <a:chOff x="0" y="0"/>
            <a:chExt cx="1984591" cy="1984591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1984502" cy="1984502"/>
            </a:xfrm>
            <a:custGeom>
              <a:avLst/>
              <a:gdLst/>
              <a:ahLst/>
              <a:cxnLst/>
              <a:rect r="r" b="b" t="t" l="l"/>
              <a:pathLst>
                <a:path h="1984502" w="1984502">
                  <a:moveTo>
                    <a:pt x="0" y="992251"/>
                  </a:moveTo>
                  <a:cubicBezTo>
                    <a:pt x="0" y="444246"/>
                    <a:pt x="444246" y="0"/>
                    <a:pt x="992251" y="0"/>
                  </a:cubicBezTo>
                  <a:cubicBezTo>
                    <a:pt x="1540256" y="0"/>
                    <a:pt x="1984502" y="444246"/>
                    <a:pt x="1984502" y="992251"/>
                  </a:cubicBezTo>
                  <a:cubicBezTo>
                    <a:pt x="1984502" y="1540256"/>
                    <a:pt x="1540256" y="1984502"/>
                    <a:pt x="992251" y="1984502"/>
                  </a:cubicBezTo>
                  <a:cubicBezTo>
                    <a:pt x="444246" y="1984502"/>
                    <a:pt x="0" y="1540383"/>
                    <a:pt x="0" y="992251"/>
                  </a:cubicBez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10716768" y="4535424"/>
            <a:ext cx="1097280" cy="1097280"/>
            <a:chOff x="0" y="0"/>
            <a:chExt cx="1463040" cy="1463040"/>
          </a:xfrm>
        </p:grpSpPr>
        <p:sp>
          <p:nvSpPr>
            <p:cNvPr name="Freeform 54" id="54" descr="preencoded.png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55" id="55"/>
          <p:cNvGrpSpPr/>
          <p:nvPr/>
        </p:nvGrpSpPr>
        <p:grpSpPr>
          <a:xfrm rot="0">
            <a:off x="9436608" y="5998464"/>
            <a:ext cx="3657600" cy="914400"/>
            <a:chOff x="0" y="0"/>
            <a:chExt cx="4876800" cy="12192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48768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4876800" cy="12573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Capacity Disparities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9473184" y="6986016"/>
            <a:ext cx="3584448" cy="2468880"/>
            <a:chOff x="0" y="0"/>
            <a:chExt cx="4779264" cy="329184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4779264" cy="3291840"/>
            </a:xfrm>
            <a:custGeom>
              <a:avLst/>
              <a:gdLst/>
              <a:ahLst/>
              <a:cxnLst/>
              <a:rect r="r" b="b" t="t" l="l"/>
              <a:pathLst>
                <a:path h="3291840" w="4779264">
                  <a:moveTo>
                    <a:pt x="0" y="0"/>
                  </a:moveTo>
                  <a:lnTo>
                    <a:pt x="4779264" y="0"/>
                  </a:lnTo>
                  <a:lnTo>
                    <a:pt x="4779264" y="3291840"/>
                  </a:lnTo>
                  <a:lnTo>
                    <a:pt x="0" y="3291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8372" t="0" r="-38372" b="0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47625"/>
              <a:ext cx="4779264" cy="33394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Wide variation in stakeholder preparedness, training, and emergency response capacity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13593575" y="4047239"/>
            <a:ext cx="4048763" cy="5694683"/>
            <a:chOff x="0" y="0"/>
            <a:chExt cx="5398351" cy="7592911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5398389" cy="7592949"/>
            </a:xfrm>
            <a:custGeom>
              <a:avLst/>
              <a:gdLst/>
              <a:ahLst/>
              <a:cxnLst/>
              <a:rect r="r" b="b" t="t" l="l"/>
              <a:pathLst>
                <a:path h="759294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7592949"/>
                  </a:lnTo>
                  <a:lnTo>
                    <a:pt x="0" y="7592949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63" id="63"/>
          <p:cNvGrpSpPr/>
          <p:nvPr/>
        </p:nvGrpSpPr>
        <p:grpSpPr>
          <a:xfrm rot="0">
            <a:off x="13593575" y="4047239"/>
            <a:ext cx="4048763" cy="208283"/>
            <a:chOff x="0" y="0"/>
            <a:chExt cx="5398351" cy="277711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5398389" cy="277749"/>
            </a:xfrm>
            <a:custGeom>
              <a:avLst/>
              <a:gdLst/>
              <a:ahLst/>
              <a:cxnLst/>
              <a:rect r="r" b="b" t="t" l="l"/>
              <a:pathLst>
                <a:path h="27774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277749"/>
                  </a:lnTo>
                  <a:lnTo>
                    <a:pt x="0" y="277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5" id="65"/>
          <p:cNvGrpSpPr/>
          <p:nvPr/>
        </p:nvGrpSpPr>
        <p:grpSpPr>
          <a:xfrm rot="0">
            <a:off x="14873735" y="4339847"/>
            <a:ext cx="1488443" cy="1488443"/>
            <a:chOff x="0" y="0"/>
            <a:chExt cx="1984591" cy="1984591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984502" cy="1984502"/>
            </a:xfrm>
            <a:custGeom>
              <a:avLst/>
              <a:gdLst/>
              <a:ahLst/>
              <a:cxnLst/>
              <a:rect r="r" b="b" t="t" l="l"/>
              <a:pathLst>
                <a:path h="1984502" w="1984502">
                  <a:moveTo>
                    <a:pt x="0" y="992251"/>
                  </a:moveTo>
                  <a:cubicBezTo>
                    <a:pt x="0" y="444246"/>
                    <a:pt x="444246" y="0"/>
                    <a:pt x="992251" y="0"/>
                  </a:cubicBezTo>
                  <a:cubicBezTo>
                    <a:pt x="1540256" y="0"/>
                    <a:pt x="1984502" y="444246"/>
                    <a:pt x="1984502" y="992251"/>
                  </a:cubicBezTo>
                  <a:cubicBezTo>
                    <a:pt x="1984502" y="1540256"/>
                    <a:pt x="1540256" y="1984502"/>
                    <a:pt x="992251" y="1984502"/>
                  </a:cubicBezTo>
                  <a:cubicBezTo>
                    <a:pt x="444246" y="1984502"/>
                    <a:pt x="0" y="1540383"/>
                    <a:pt x="0" y="992251"/>
                  </a:cubicBez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67" id="67"/>
          <p:cNvGrpSpPr/>
          <p:nvPr/>
        </p:nvGrpSpPr>
        <p:grpSpPr>
          <a:xfrm rot="0">
            <a:off x="15069312" y="4535424"/>
            <a:ext cx="1097280" cy="1097280"/>
            <a:chOff x="0" y="0"/>
            <a:chExt cx="1463040" cy="1463040"/>
          </a:xfrm>
        </p:grpSpPr>
        <p:sp>
          <p:nvSpPr>
            <p:cNvPr name="Freeform 68" id="68" descr="preencoded.png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69" id="69"/>
          <p:cNvGrpSpPr/>
          <p:nvPr/>
        </p:nvGrpSpPr>
        <p:grpSpPr>
          <a:xfrm rot="0">
            <a:off x="13789152" y="5998464"/>
            <a:ext cx="3657600" cy="914400"/>
            <a:chOff x="0" y="0"/>
            <a:chExt cx="4876800" cy="121920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48768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71" id="71"/>
            <p:cNvSpPr txBox="true"/>
            <p:nvPr/>
          </p:nvSpPr>
          <p:spPr>
            <a:xfrm>
              <a:off x="0" y="-38100"/>
              <a:ext cx="4876800" cy="12573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No Unified Risk Awareness</a:t>
              </a:r>
            </a:p>
          </p:txBody>
        </p:sp>
      </p:grpSp>
      <p:grpSp>
        <p:nvGrpSpPr>
          <p:cNvPr name="Group 72" id="72"/>
          <p:cNvGrpSpPr/>
          <p:nvPr/>
        </p:nvGrpSpPr>
        <p:grpSpPr>
          <a:xfrm rot="0">
            <a:off x="13825728" y="6986016"/>
            <a:ext cx="3584448" cy="2468880"/>
            <a:chOff x="0" y="0"/>
            <a:chExt cx="4779264" cy="3291840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4779264" cy="3291840"/>
            </a:xfrm>
            <a:custGeom>
              <a:avLst/>
              <a:gdLst/>
              <a:ahLst/>
              <a:cxnLst/>
              <a:rect r="r" b="b" t="t" l="l"/>
              <a:pathLst>
                <a:path h="3291840" w="4779264">
                  <a:moveTo>
                    <a:pt x="0" y="0"/>
                  </a:moveTo>
                  <a:lnTo>
                    <a:pt x="4779264" y="0"/>
                  </a:lnTo>
                  <a:lnTo>
                    <a:pt x="4779264" y="3291840"/>
                  </a:lnTo>
                  <a:lnTo>
                    <a:pt x="0" y="3291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8372" t="0" r="-38372" b="0"/>
              </a:stretch>
            </a:blipFill>
          </p:spPr>
        </p:sp>
        <p:sp>
          <p:nvSpPr>
            <p:cNvPr name="TextBox 74" id="74"/>
            <p:cNvSpPr txBox="true"/>
            <p:nvPr/>
          </p:nvSpPr>
          <p:spPr>
            <a:xfrm>
              <a:off x="0" y="-47625"/>
              <a:ext cx="4779264" cy="33394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Citizens &amp; authorities lack standardised tools to visualise and act on local disaster risk</a:t>
              </a:r>
            </a:p>
          </p:txBody>
        </p:sp>
      </p:grpSp>
      <p:grpSp>
        <p:nvGrpSpPr>
          <p:cNvPr name="Group 75" id="75"/>
          <p:cNvGrpSpPr/>
          <p:nvPr/>
        </p:nvGrpSpPr>
        <p:grpSpPr>
          <a:xfrm rot="0">
            <a:off x="9144000" y="9838944"/>
            <a:ext cx="8778240" cy="402336"/>
            <a:chOff x="0" y="0"/>
            <a:chExt cx="11704320" cy="536448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11704320" cy="536448"/>
            </a:xfrm>
            <a:custGeom>
              <a:avLst/>
              <a:gdLst/>
              <a:ahLst/>
              <a:cxnLst/>
              <a:rect r="r" b="b" t="t" l="l"/>
              <a:pathLst>
                <a:path h="536448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536448"/>
                  </a:lnTo>
                  <a:lnTo>
                    <a:pt x="0" y="5364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8" r="0" b="-375128"/>
              </a:stretch>
            </a:blipFill>
          </p:spPr>
        </p:sp>
        <p:sp>
          <p:nvSpPr>
            <p:cNvPr name="TextBox 77" id="77"/>
            <p:cNvSpPr txBox="true"/>
            <p:nvPr/>
          </p:nvSpPr>
          <p:spPr>
            <a:xfrm>
              <a:off x="0" y="-28575"/>
              <a:ext cx="11704320" cy="5650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79"/>
                </a:lnSpc>
              </a:pPr>
              <a:r>
                <a:rPr lang="en-US" sz="1399">
                  <a:solidFill>
                    <a:srgbClr val="6B84A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Project No. 101225852 | Funded by the European Union</a:t>
              </a:r>
            </a:p>
          </p:txBody>
        </p:sp>
      </p:grpSp>
      <p:sp>
        <p:nvSpPr>
          <p:cNvPr name="Freeform 78" id="78"/>
          <p:cNvSpPr/>
          <p:nvPr/>
        </p:nvSpPr>
        <p:spPr>
          <a:xfrm flipH="false" flipV="false" rot="0">
            <a:off x="13533120" y="145037"/>
            <a:ext cx="1479944" cy="1479944"/>
          </a:xfrm>
          <a:custGeom>
            <a:avLst/>
            <a:gdLst/>
            <a:ahLst/>
            <a:cxnLst/>
            <a:rect r="r" b="b" t="t" l="l"/>
            <a:pathLst>
              <a:path h="1479944" w="1479944">
                <a:moveTo>
                  <a:pt x="0" y="0"/>
                </a:moveTo>
                <a:lnTo>
                  <a:pt x="1479944" y="0"/>
                </a:lnTo>
                <a:lnTo>
                  <a:pt x="1479944" y="1479944"/>
                </a:lnTo>
                <a:lnTo>
                  <a:pt x="0" y="14799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9" id="79"/>
          <p:cNvSpPr/>
          <p:nvPr/>
        </p:nvSpPr>
        <p:spPr>
          <a:xfrm flipH="false" flipV="false" rot="0">
            <a:off x="15270098" y="635452"/>
            <a:ext cx="2652142" cy="590102"/>
          </a:xfrm>
          <a:custGeom>
            <a:avLst/>
            <a:gdLst/>
            <a:ahLst/>
            <a:cxnLst/>
            <a:rect r="r" b="b" t="t" l="l"/>
            <a:pathLst>
              <a:path h="590102" w="2652142">
                <a:moveTo>
                  <a:pt x="0" y="0"/>
                </a:moveTo>
                <a:lnTo>
                  <a:pt x="2652142" y="0"/>
                </a:lnTo>
                <a:lnTo>
                  <a:pt x="2652142" y="590101"/>
                </a:lnTo>
                <a:lnTo>
                  <a:pt x="0" y="5901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28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72821" cy="13749910"/>
            </a:xfrm>
            <a:custGeom>
              <a:avLst/>
              <a:gdLst/>
              <a:ahLst/>
              <a:cxnLst/>
              <a:rect r="r" b="b" t="t" l="l"/>
              <a:pathLst>
                <a:path h="13749910" w="472821">
                  <a:moveTo>
                    <a:pt x="0" y="0"/>
                  </a:moveTo>
                  <a:lnTo>
                    <a:pt x="472821" y="0"/>
                  </a:lnTo>
                  <a:lnTo>
                    <a:pt x="472821" y="13749910"/>
                  </a:lnTo>
                  <a:lnTo>
                    <a:pt x="0" y="13749910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694944" y="365760"/>
            <a:ext cx="16824960" cy="1005840"/>
            <a:chOff x="0" y="0"/>
            <a:chExt cx="22433280" cy="134112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433280" cy="1341120"/>
            </a:xfrm>
            <a:custGeom>
              <a:avLst/>
              <a:gdLst/>
              <a:ahLst/>
              <a:cxnLst/>
              <a:rect r="r" b="b" t="t" l="l"/>
              <a:pathLst>
                <a:path h="1341120" w="22433280">
                  <a:moveTo>
                    <a:pt x="0" y="0"/>
                  </a:moveTo>
                  <a:lnTo>
                    <a:pt x="22433280" y="0"/>
                  </a:lnTo>
                  <a:lnTo>
                    <a:pt x="2243328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5931" r="0" b="-275931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23825"/>
              <a:ext cx="22433280" cy="14649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200"/>
                </a:lnSpc>
              </a:pPr>
              <a:r>
                <a:rPr lang="en-US" sz="6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Project Vision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82247" y="1340615"/>
            <a:ext cx="6426203" cy="125987"/>
            <a:chOff x="0" y="0"/>
            <a:chExt cx="8568271" cy="16798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568309" cy="168021"/>
            </a:xfrm>
            <a:custGeom>
              <a:avLst/>
              <a:gdLst/>
              <a:ahLst/>
              <a:cxnLst/>
              <a:rect r="r" b="b" t="t" l="l"/>
              <a:pathLst>
                <a:path h="168021" w="8568309">
                  <a:moveTo>
                    <a:pt x="0" y="0"/>
                  </a:moveTo>
                  <a:lnTo>
                    <a:pt x="8568309" y="0"/>
                  </a:lnTo>
                  <a:lnTo>
                    <a:pt x="8568309" y="168021"/>
                  </a:lnTo>
                  <a:lnTo>
                    <a:pt x="0" y="168021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694944" y="1609344"/>
            <a:ext cx="16824960" cy="1316736"/>
            <a:chOff x="0" y="0"/>
            <a:chExt cx="22433280" cy="175564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4332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22433280">
                  <a:moveTo>
                    <a:pt x="0" y="0"/>
                  </a:moveTo>
                  <a:lnTo>
                    <a:pt x="22433280" y="0"/>
                  </a:lnTo>
                  <a:lnTo>
                    <a:pt x="224332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98975" r="0" b="-19897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2433280" cy="181279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sz="2600" i="true">
                  <a:solidFill>
                    <a:srgbClr val="D8E0E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ARTEMis will pave the way towards a new era of harmonised, standardised protocols, tools and procedures for emergency management and risk awareness at pan-European scale.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94944" y="3072384"/>
            <a:ext cx="16824960" cy="694944"/>
            <a:chOff x="0" y="0"/>
            <a:chExt cx="22433280" cy="92659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433280" cy="926592"/>
            </a:xfrm>
            <a:custGeom>
              <a:avLst/>
              <a:gdLst/>
              <a:ahLst/>
              <a:cxnLst/>
              <a:rect r="r" b="b" t="t" l="l"/>
              <a:pathLst>
                <a:path h="926592" w="22433280">
                  <a:moveTo>
                    <a:pt x="0" y="0"/>
                  </a:moveTo>
                  <a:lnTo>
                    <a:pt x="22433280" y="0"/>
                  </a:lnTo>
                  <a:lnTo>
                    <a:pt x="2243328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21743" r="0" b="-421743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22433280" cy="9742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6 INNOVATION PILLARS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39115" y="3922395"/>
            <a:ext cx="5596890" cy="2615946"/>
            <a:chOff x="0" y="0"/>
            <a:chExt cx="7462520" cy="348792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462520" cy="3487928"/>
            </a:xfrm>
            <a:custGeom>
              <a:avLst/>
              <a:gdLst/>
              <a:ahLst/>
              <a:cxnLst/>
              <a:rect r="r" b="b" t="t" l="l"/>
              <a:pathLst>
                <a:path h="3487928" w="7462520">
                  <a:moveTo>
                    <a:pt x="0" y="0"/>
                  </a:moveTo>
                  <a:lnTo>
                    <a:pt x="7462520" y="0"/>
                  </a:lnTo>
                  <a:lnTo>
                    <a:pt x="7462520" y="3487928"/>
                  </a:lnTo>
                  <a:lnTo>
                    <a:pt x="0" y="3487928"/>
                  </a:lnTo>
                  <a:close/>
                </a:path>
              </a:pathLst>
            </a:custGeom>
            <a:solidFill>
              <a:srgbClr val="102040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535943" y="3919223"/>
            <a:ext cx="1031243" cy="2622299"/>
            <a:chOff x="0" y="0"/>
            <a:chExt cx="1374991" cy="349639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375029" cy="3496437"/>
            </a:xfrm>
            <a:custGeom>
              <a:avLst/>
              <a:gdLst/>
              <a:ahLst/>
              <a:cxnLst/>
              <a:rect r="r" b="b" t="t" l="l"/>
              <a:pathLst>
                <a:path h="3496437" w="1375029">
                  <a:moveTo>
                    <a:pt x="0" y="0"/>
                  </a:moveTo>
                  <a:lnTo>
                    <a:pt x="1375029" y="0"/>
                  </a:lnTo>
                  <a:lnTo>
                    <a:pt x="1375029" y="3496437"/>
                  </a:lnTo>
                  <a:lnTo>
                    <a:pt x="0" y="349643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548640" y="3931920"/>
            <a:ext cx="1005840" cy="2596896"/>
            <a:chOff x="0" y="0"/>
            <a:chExt cx="1341120" cy="346252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341120" cy="3462528"/>
            </a:xfrm>
            <a:custGeom>
              <a:avLst/>
              <a:gdLst/>
              <a:ahLst/>
              <a:cxnLst/>
              <a:rect r="r" b="b" t="t" l="l"/>
              <a:pathLst>
                <a:path h="3462528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3462528"/>
                  </a:lnTo>
                  <a:lnTo>
                    <a:pt x="0" y="34625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81256" t="0" r="-281256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76200"/>
              <a:ext cx="1341120" cy="35387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01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682496" y="4114800"/>
            <a:ext cx="4315968" cy="768096"/>
            <a:chOff x="0" y="0"/>
            <a:chExt cx="5754624" cy="102412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754624" cy="1024128"/>
            </a:xfrm>
            <a:custGeom>
              <a:avLst/>
              <a:gdLst/>
              <a:ahLst/>
              <a:cxnLst/>
              <a:rect r="r" b="b" t="t" l="l"/>
              <a:pathLst>
                <a:path h="102412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9487" r="0" b="-59487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5754624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Assessment &amp; Analysis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682496" y="4882896"/>
            <a:ext cx="4315968" cy="1499616"/>
            <a:chOff x="0" y="0"/>
            <a:chExt cx="5754624" cy="199948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754624" cy="1999488"/>
            </a:xfrm>
            <a:custGeom>
              <a:avLst/>
              <a:gdLst/>
              <a:ahLst/>
              <a:cxnLst/>
              <a:rect r="r" b="b" t="t" l="l"/>
              <a:pathLst>
                <a:path h="199948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78" r="0" b="-6078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5754624" cy="20375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Comprehensive mapping of existing alert &amp; impact forecasting systems across EU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6391275" y="3922395"/>
            <a:ext cx="5596890" cy="2615946"/>
            <a:chOff x="0" y="0"/>
            <a:chExt cx="7462520" cy="348792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7462520" cy="3487928"/>
            </a:xfrm>
            <a:custGeom>
              <a:avLst/>
              <a:gdLst/>
              <a:ahLst/>
              <a:cxnLst/>
              <a:rect r="r" b="b" t="t" l="l"/>
              <a:pathLst>
                <a:path h="3487928" w="7462520">
                  <a:moveTo>
                    <a:pt x="0" y="0"/>
                  </a:moveTo>
                  <a:lnTo>
                    <a:pt x="7462520" y="0"/>
                  </a:lnTo>
                  <a:lnTo>
                    <a:pt x="7462520" y="3487928"/>
                  </a:lnTo>
                  <a:lnTo>
                    <a:pt x="0" y="3487928"/>
                  </a:lnTo>
                  <a:close/>
                </a:path>
              </a:pathLst>
            </a:custGeom>
            <a:solidFill>
              <a:srgbClr val="102040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6388103" y="3919223"/>
            <a:ext cx="1031243" cy="2622299"/>
            <a:chOff x="0" y="0"/>
            <a:chExt cx="1374991" cy="349639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375029" cy="3496437"/>
            </a:xfrm>
            <a:custGeom>
              <a:avLst/>
              <a:gdLst/>
              <a:ahLst/>
              <a:cxnLst/>
              <a:rect r="r" b="b" t="t" l="l"/>
              <a:pathLst>
                <a:path h="3496437" w="1375029">
                  <a:moveTo>
                    <a:pt x="0" y="0"/>
                  </a:moveTo>
                  <a:lnTo>
                    <a:pt x="1375029" y="0"/>
                  </a:lnTo>
                  <a:lnTo>
                    <a:pt x="1375029" y="3496437"/>
                  </a:lnTo>
                  <a:lnTo>
                    <a:pt x="0" y="349643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6400800" y="3931920"/>
            <a:ext cx="1005840" cy="2596896"/>
            <a:chOff x="0" y="0"/>
            <a:chExt cx="1341120" cy="346252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341120" cy="3462528"/>
            </a:xfrm>
            <a:custGeom>
              <a:avLst/>
              <a:gdLst/>
              <a:ahLst/>
              <a:cxnLst/>
              <a:rect r="r" b="b" t="t" l="l"/>
              <a:pathLst>
                <a:path h="3462528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3462528"/>
                  </a:lnTo>
                  <a:lnTo>
                    <a:pt x="0" y="34625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81256" t="0" r="-281256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76200"/>
              <a:ext cx="1341120" cy="35387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02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7534656" y="4114800"/>
            <a:ext cx="4315968" cy="768096"/>
            <a:chOff x="0" y="0"/>
            <a:chExt cx="5754624" cy="102412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754624" cy="1024128"/>
            </a:xfrm>
            <a:custGeom>
              <a:avLst/>
              <a:gdLst/>
              <a:ahLst/>
              <a:cxnLst/>
              <a:rect r="r" b="b" t="t" l="l"/>
              <a:pathLst>
                <a:path h="102412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9487" r="0" b="-59487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47625"/>
              <a:ext cx="5754624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Integrated Framework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7534656" y="4882896"/>
            <a:ext cx="4315968" cy="1499616"/>
            <a:chOff x="0" y="0"/>
            <a:chExt cx="5754624" cy="1999488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5754624" cy="1999488"/>
            </a:xfrm>
            <a:custGeom>
              <a:avLst/>
              <a:gdLst/>
              <a:ahLst/>
              <a:cxnLst/>
              <a:rect r="r" b="b" t="t" l="l"/>
              <a:pathLst>
                <a:path h="199948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78" r="0" b="-6078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38100"/>
              <a:ext cx="5754624" cy="20375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Collaborative framework leveraging Copernicus Emergency Management Service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2243435" y="3922395"/>
            <a:ext cx="5596890" cy="2615946"/>
            <a:chOff x="0" y="0"/>
            <a:chExt cx="7462520" cy="348792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7462520" cy="3487928"/>
            </a:xfrm>
            <a:custGeom>
              <a:avLst/>
              <a:gdLst/>
              <a:ahLst/>
              <a:cxnLst/>
              <a:rect r="r" b="b" t="t" l="l"/>
              <a:pathLst>
                <a:path h="3487928" w="7462520">
                  <a:moveTo>
                    <a:pt x="0" y="0"/>
                  </a:moveTo>
                  <a:lnTo>
                    <a:pt x="7462520" y="0"/>
                  </a:lnTo>
                  <a:lnTo>
                    <a:pt x="7462520" y="3487928"/>
                  </a:lnTo>
                  <a:lnTo>
                    <a:pt x="0" y="3487928"/>
                  </a:lnTo>
                  <a:close/>
                </a:path>
              </a:pathLst>
            </a:custGeom>
            <a:solidFill>
              <a:srgbClr val="102040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12240263" y="3919223"/>
            <a:ext cx="1031243" cy="2622299"/>
            <a:chOff x="0" y="0"/>
            <a:chExt cx="1374991" cy="3496399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375029" cy="3496437"/>
            </a:xfrm>
            <a:custGeom>
              <a:avLst/>
              <a:gdLst/>
              <a:ahLst/>
              <a:cxnLst/>
              <a:rect r="r" b="b" t="t" l="l"/>
              <a:pathLst>
                <a:path h="3496437" w="1375029">
                  <a:moveTo>
                    <a:pt x="0" y="0"/>
                  </a:moveTo>
                  <a:lnTo>
                    <a:pt x="1375029" y="0"/>
                  </a:lnTo>
                  <a:lnTo>
                    <a:pt x="1375029" y="3496437"/>
                  </a:lnTo>
                  <a:lnTo>
                    <a:pt x="0" y="349643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45" id="45"/>
          <p:cNvGrpSpPr/>
          <p:nvPr/>
        </p:nvGrpSpPr>
        <p:grpSpPr>
          <a:xfrm rot="0">
            <a:off x="12252960" y="3931920"/>
            <a:ext cx="1005840" cy="2596896"/>
            <a:chOff x="0" y="0"/>
            <a:chExt cx="1341120" cy="3462528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341120" cy="3462528"/>
            </a:xfrm>
            <a:custGeom>
              <a:avLst/>
              <a:gdLst/>
              <a:ahLst/>
              <a:cxnLst/>
              <a:rect r="r" b="b" t="t" l="l"/>
              <a:pathLst>
                <a:path h="3462528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3462528"/>
                  </a:lnTo>
                  <a:lnTo>
                    <a:pt x="0" y="34625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81256" t="0" r="-281256" b="0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76200"/>
              <a:ext cx="1341120" cy="35387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03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3386816" y="4114800"/>
            <a:ext cx="4315968" cy="768096"/>
            <a:chOff x="0" y="0"/>
            <a:chExt cx="5754624" cy="1024128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5754624" cy="1024128"/>
            </a:xfrm>
            <a:custGeom>
              <a:avLst/>
              <a:gdLst/>
              <a:ahLst/>
              <a:cxnLst/>
              <a:rect r="r" b="b" t="t" l="l"/>
              <a:pathLst>
                <a:path h="102412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9487" r="0" b="-59487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47625"/>
              <a:ext cx="5754624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Harmonised Protocols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3386816" y="4882896"/>
            <a:ext cx="4315968" cy="1499616"/>
            <a:chOff x="0" y="0"/>
            <a:chExt cx="5754624" cy="1999488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5754624" cy="1999488"/>
            </a:xfrm>
            <a:custGeom>
              <a:avLst/>
              <a:gdLst/>
              <a:ahLst/>
              <a:cxnLst/>
              <a:rect r="r" b="b" t="t" l="l"/>
              <a:pathLst>
                <a:path h="199948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78" r="0" b="-6078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5754624" cy="20375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Standardised methods for vulnerability, exposure and alert dissemination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539115" y="6757035"/>
            <a:ext cx="5596890" cy="2615946"/>
            <a:chOff x="0" y="0"/>
            <a:chExt cx="7462520" cy="3487928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7462520" cy="3487928"/>
            </a:xfrm>
            <a:custGeom>
              <a:avLst/>
              <a:gdLst/>
              <a:ahLst/>
              <a:cxnLst/>
              <a:rect r="r" b="b" t="t" l="l"/>
              <a:pathLst>
                <a:path h="3487928" w="7462520">
                  <a:moveTo>
                    <a:pt x="0" y="0"/>
                  </a:moveTo>
                  <a:lnTo>
                    <a:pt x="7462520" y="0"/>
                  </a:lnTo>
                  <a:lnTo>
                    <a:pt x="7462520" y="3487928"/>
                  </a:lnTo>
                  <a:lnTo>
                    <a:pt x="0" y="3487928"/>
                  </a:lnTo>
                  <a:close/>
                </a:path>
              </a:pathLst>
            </a:custGeom>
            <a:solidFill>
              <a:srgbClr val="102040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56" id="56"/>
          <p:cNvGrpSpPr/>
          <p:nvPr/>
        </p:nvGrpSpPr>
        <p:grpSpPr>
          <a:xfrm rot="0">
            <a:off x="535943" y="6753863"/>
            <a:ext cx="1031243" cy="2622299"/>
            <a:chOff x="0" y="0"/>
            <a:chExt cx="1374991" cy="3496399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375029" cy="3496437"/>
            </a:xfrm>
            <a:custGeom>
              <a:avLst/>
              <a:gdLst/>
              <a:ahLst/>
              <a:cxnLst/>
              <a:rect r="r" b="b" t="t" l="l"/>
              <a:pathLst>
                <a:path h="3496437" w="1375029">
                  <a:moveTo>
                    <a:pt x="0" y="0"/>
                  </a:moveTo>
                  <a:lnTo>
                    <a:pt x="1375029" y="0"/>
                  </a:lnTo>
                  <a:lnTo>
                    <a:pt x="1375029" y="3496437"/>
                  </a:lnTo>
                  <a:lnTo>
                    <a:pt x="0" y="349643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58" id="58"/>
          <p:cNvGrpSpPr/>
          <p:nvPr/>
        </p:nvGrpSpPr>
        <p:grpSpPr>
          <a:xfrm rot="0">
            <a:off x="548640" y="6766560"/>
            <a:ext cx="1005840" cy="2596896"/>
            <a:chOff x="0" y="0"/>
            <a:chExt cx="1341120" cy="3462528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341120" cy="3462528"/>
            </a:xfrm>
            <a:custGeom>
              <a:avLst/>
              <a:gdLst/>
              <a:ahLst/>
              <a:cxnLst/>
              <a:rect r="r" b="b" t="t" l="l"/>
              <a:pathLst>
                <a:path h="3462528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3462528"/>
                  </a:lnTo>
                  <a:lnTo>
                    <a:pt x="0" y="34625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81256" t="0" r="-281256" b="0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76200"/>
              <a:ext cx="1341120" cy="35387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04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1682496" y="6949440"/>
            <a:ext cx="4315968" cy="768096"/>
            <a:chOff x="0" y="0"/>
            <a:chExt cx="5754624" cy="1024128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5754624" cy="1024128"/>
            </a:xfrm>
            <a:custGeom>
              <a:avLst/>
              <a:gdLst/>
              <a:ahLst/>
              <a:cxnLst/>
              <a:rect r="r" b="b" t="t" l="l"/>
              <a:pathLst>
                <a:path h="102412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9487" r="0" b="-59487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47625"/>
              <a:ext cx="5754624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Implementation &amp; Testing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1682496" y="7717536"/>
            <a:ext cx="4315968" cy="1499616"/>
            <a:chOff x="0" y="0"/>
            <a:chExt cx="5754624" cy="1999488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5754624" cy="1999488"/>
            </a:xfrm>
            <a:custGeom>
              <a:avLst/>
              <a:gdLst/>
              <a:ahLst/>
              <a:cxnLst/>
              <a:rect r="r" b="b" t="t" l="l"/>
              <a:pathLst>
                <a:path h="199948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78" r="0" b="-6078"/>
              </a:stretch>
            </a:blipFill>
          </p:spPr>
        </p:sp>
        <p:sp>
          <p:nvSpPr>
            <p:cNvPr name="TextBox 66" id="66"/>
            <p:cNvSpPr txBox="true"/>
            <p:nvPr/>
          </p:nvSpPr>
          <p:spPr>
            <a:xfrm>
              <a:off x="0" y="-38100"/>
              <a:ext cx="5754624" cy="20375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Validation in disaster-prone regions via tabletop and full-scale exercises</a:t>
              </a: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6391275" y="6757035"/>
            <a:ext cx="5596890" cy="2615946"/>
            <a:chOff x="0" y="0"/>
            <a:chExt cx="7462520" cy="3487928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7462520" cy="3487928"/>
            </a:xfrm>
            <a:custGeom>
              <a:avLst/>
              <a:gdLst/>
              <a:ahLst/>
              <a:cxnLst/>
              <a:rect r="r" b="b" t="t" l="l"/>
              <a:pathLst>
                <a:path h="3487928" w="7462520">
                  <a:moveTo>
                    <a:pt x="0" y="0"/>
                  </a:moveTo>
                  <a:lnTo>
                    <a:pt x="7462520" y="0"/>
                  </a:lnTo>
                  <a:lnTo>
                    <a:pt x="7462520" y="3487928"/>
                  </a:lnTo>
                  <a:lnTo>
                    <a:pt x="0" y="3487928"/>
                  </a:lnTo>
                  <a:close/>
                </a:path>
              </a:pathLst>
            </a:custGeom>
            <a:solidFill>
              <a:srgbClr val="102040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9" id="69"/>
          <p:cNvGrpSpPr/>
          <p:nvPr/>
        </p:nvGrpSpPr>
        <p:grpSpPr>
          <a:xfrm rot="0">
            <a:off x="6388103" y="6753863"/>
            <a:ext cx="1031243" cy="2622299"/>
            <a:chOff x="0" y="0"/>
            <a:chExt cx="1374991" cy="3496399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1375029" cy="3496437"/>
            </a:xfrm>
            <a:custGeom>
              <a:avLst/>
              <a:gdLst/>
              <a:ahLst/>
              <a:cxnLst/>
              <a:rect r="r" b="b" t="t" l="l"/>
              <a:pathLst>
                <a:path h="3496437" w="1375029">
                  <a:moveTo>
                    <a:pt x="0" y="0"/>
                  </a:moveTo>
                  <a:lnTo>
                    <a:pt x="1375029" y="0"/>
                  </a:lnTo>
                  <a:lnTo>
                    <a:pt x="1375029" y="3496437"/>
                  </a:lnTo>
                  <a:lnTo>
                    <a:pt x="0" y="349643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71" id="71"/>
          <p:cNvGrpSpPr/>
          <p:nvPr/>
        </p:nvGrpSpPr>
        <p:grpSpPr>
          <a:xfrm rot="0">
            <a:off x="6400800" y="6766560"/>
            <a:ext cx="1005840" cy="2596896"/>
            <a:chOff x="0" y="0"/>
            <a:chExt cx="1341120" cy="3462528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1341120" cy="3462528"/>
            </a:xfrm>
            <a:custGeom>
              <a:avLst/>
              <a:gdLst/>
              <a:ahLst/>
              <a:cxnLst/>
              <a:rect r="r" b="b" t="t" l="l"/>
              <a:pathLst>
                <a:path h="3462528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3462528"/>
                  </a:lnTo>
                  <a:lnTo>
                    <a:pt x="0" y="34625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81256" t="0" r="-281256" b="0"/>
              </a:stretch>
            </a:blip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76200"/>
              <a:ext cx="1341120" cy="35387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05</a:t>
              </a: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7534656" y="6949440"/>
            <a:ext cx="4315968" cy="768096"/>
            <a:chOff x="0" y="0"/>
            <a:chExt cx="5754624" cy="1024128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5754624" cy="1024128"/>
            </a:xfrm>
            <a:custGeom>
              <a:avLst/>
              <a:gdLst/>
              <a:ahLst/>
              <a:cxnLst/>
              <a:rect r="r" b="b" t="t" l="l"/>
              <a:pathLst>
                <a:path h="102412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9487" r="0" b="-59487"/>
              </a:stretch>
            </a:blipFill>
          </p:spPr>
        </p:sp>
        <p:sp>
          <p:nvSpPr>
            <p:cNvPr name="TextBox 76" id="76"/>
            <p:cNvSpPr txBox="true"/>
            <p:nvPr/>
          </p:nvSpPr>
          <p:spPr>
            <a:xfrm>
              <a:off x="0" y="-47625"/>
              <a:ext cx="5754624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Knowledge Transfer</a:t>
              </a:r>
            </a:p>
          </p:txBody>
        </p:sp>
      </p:grpSp>
      <p:grpSp>
        <p:nvGrpSpPr>
          <p:cNvPr name="Group 77" id="77"/>
          <p:cNvGrpSpPr/>
          <p:nvPr/>
        </p:nvGrpSpPr>
        <p:grpSpPr>
          <a:xfrm rot="0">
            <a:off x="7534656" y="7717536"/>
            <a:ext cx="4315968" cy="1499616"/>
            <a:chOff x="0" y="0"/>
            <a:chExt cx="5754624" cy="1999488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5754624" cy="1999488"/>
            </a:xfrm>
            <a:custGeom>
              <a:avLst/>
              <a:gdLst/>
              <a:ahLst/>
              <a:cxnLst/>
              <a:rect r="r" b="b" t="t" l="l"/>
              <a:pathLst>
                <a:path h="199948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78" r="0" b="-6078"/>
              </a:stretch>
            </a:blipFill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5754624" cy="20375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Workshops, training &amp; webinars for ongoing EU-wide capacity building</a:t>
              </a: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12243435" y="6757035"/>
            <a:ext cx="5596890" cy="2615946"/>
            <a:chOff x="0" y="0"/>
            <a:chExt cx="7462520" cy="3487928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7462520" cy="3487928"/>
            </a:xfrm>
            <a:custGeom>
              <a:avLst/>
              <a:gdLst/>
              <a:ahLst/>
              <a:cxnLst/>
              <a:rect r="r" b="b" t="t" l="l"/>
              <a:pathLst>
                <a:path h="3487928" w="7462520">
                  <a:moveTo>
                    <a:pt x="0" y="0"/>
                  </a:moveTo>
                  <a:lnTo>
                    <a:pt x="7462520" y="0"/>
                  </a:lnTo>
                  <a:lnTo>
                    <a:pt x="7462520" y="3487928"/>
                  </a:lnTo>
                  <a:lnTo>
                    <a:pt x="0" y="3487928"/>
                  </a:lnTo>
                  <a:close/>
                </a:path>
              </a:pathLst>
            </a:custGeom>
            <a:solidFill>
              <a:srgbClr val="102040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82" id="82"/>
          <p:cNvGrpSpPr/>
          <p:nvPr/>
        </p:nvGrpSpPr>
        <p:grpSpPr>
          <a:xfrm rot="0">
            <a:off x="12240263" y="6753863"/>
            <a:ext cx="1031243" cy="2622299"/>
            <a:chOff x="0" y="0"/>
            <a:chExt cx="1374991" cy="3496399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1375029" cy="3496437"/>
            </a:xfrm>
            <a:custGeom>
              <a:avLst/>
              <a:gdLst/>
              <a:ahLst/>
              <a:cxnLst/>
              <a:rect r="r" b="b" t="t" l="l"/>
              <a:pathLst>
                <a:path h="3496437" w="1375029">
                  <a:moveTo>
                    <a:pt x="0" y="0"/>
                  </a:moveTo>
                  <a:lnTo>
                    <a:pt x="1375029" y="0"/>
                  </a:lnTo>
                  <a:lnTo>
                    <a:pt x="1375029" y="3496437"/>
                  </a:lnTo>
                  <a:lnTo>
                    <a:pt x="0" y="349643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84" id="84"/>
          <p:cNvGrpSpPr/>
          <p:nvPr/>
        </p:nvGrpSpPr>
        <p:grpSpPr>
          <a:xfrm rot="0">
            <a:off x="12252960" y="6766560"/>
            <a:ext cx="1005840" cy="2596896"/>
            <a:chOff x="0" y="0"/>
            <a:chExt cx="1341120" cy="3462528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1341120" cy="3462528"/>
            </a:xfrm>
            <a:custGeom>
              <a:avLst/>
              <a:gdLst/>
              <a:ahLst/>
              <a:cxnLst/>
              <a:rect r="r" b="b" t="t" l="l"/>
              <a:pathLst>
                <a:path h="3462528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3462528"/>
                  </a:lnTo>
                  <a:lnTo>
                    <a:pt x="0" y="34625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81256" t="0" r="-281256" b="0"/>
              </a:stretch>
            </a:blipFill>
          </p:spPr>
        </p:sp>
        <p:sp>
          <p:nvSpPr>
            <p:cNvPr name="TextBox 86" id="86"/>
            <p:cNvSpPr txBox="true"/>
            <p:nvPr/>
          </p:nvSpPr>
          <p:spPr>
            <a:xfrm>
              <a:off x="0" y="-76200"/>
              <a:ext cx="1341120" cy="35387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06</a:t>
              </a:r>
            </a:p>
          </p:txBody>
        </p:sp>
      </p:grpSp>
      <p:grpSp>
        <p:nvGrpSpPr>
          <p:cNvPr name="Group 87" id="87"/>
          <p:cNvGrpSpPr/>
          <p:nvPr/>
        </p:nvGrpSpPr>
        <p:grpSpPr>
          <a:xfrm rot="0">
            <a:off x="13386816" y="6949440"/>
            <a:ext cx="4315968" cy="768096"/>
            <a:chOff x="0" y="0"/>
            <a:chExt cx="5754624" cy="1024128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5754624" cy="1024128"/>
            </a:xfrm>
            <a:custGeom>
              <a:avLst/>
              <a:gdLst/>
              <a:ahLst/>
              <a:cxnLst/>
              <a:rect r="r" b="b" t="t" l="l"/>
              <a:pathLst>
                <a:path h="102412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9487" r="0" b="-59487"/>
              </a:stretch>
            </a:blip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47625"/>
              <a:ext cx="5754624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Risk Awareness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13386816" y="7717536"/>
            <a:ext cx="4315968" cy="1499616"/>
            <a:chOff x="0" y="0"/>
            <a:chExt cx="5754624" cy="1999488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5754624" cy="1999488"/>
            </a:xfrm>
            <a:custGeom>
              <a:avLst/>
              <a:gdLst/>
              <a:ahLst/>
              <a:cxnLst/>
              <a:rect r="r" b="b" t="t" l="l"/>
              <a:pathLst>
                <a:path h="1999488" w="5754624">
                  <a:moveTo>
                    <a:pt x="0" y="0"/>
                  </a:moveTo>
                  <a:lnTo>
                    <a:pt x="5754624" y="0"/>
                  </a:lnTo>
                  <a:lnTo>
                    <a:pt x="5754624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78" r="0" b="-6078"/>
              </a:stretch>
            </a:blipFill>
          </p:spPr>
        </p:sp>
        <p:sp>
          <p:nvSpPr>
            <p:cNvPr name="TextBox 92" id="92"/>
            <p:cNvSpPr txBox="true"/>
            <p:nvPr/>
          </p:nvSpPr>
          <p:spPr>
            <a:xfrm>
              <a:off x="0" y="-38100"/>
              <a:ext cx="5754624" cy="20375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Innovative visualisation tools and public campaigns for EU citizens</a:t>
              </a:r>
            </a:p>
          </p:txBody>
        </p:sp>
      </p:grpSp>
      <p:grpSp>
        <p:nvGrpSpPr>
          <p:cNvPr name="Group 93" id="93"/>
          <p:cNvGrpSpPr/>
          <p:nvPr/>
        </p:nvGrpSpPr>
        <p:grpSpPr>
          <a:xfrm rot="0">
            <a:off x="9144000" y="9838944"/>
            <a:ext cx="8778240" cy="402336"/>
            <a:chOff x="0" y="0"/>
            <a:chExt cx="11704320" cy="536448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11704320" cy="536448"/>
            </a:xfrm>
            <a:custGeom>
              <a:avLst/>
              <a:gdLst/>
              <a:ahLst/>
              <a:cxnLst/>
              <a:rect r="r" b="b" t="t" l="l"/>
              <a:pathLst>
                <a:path h="536448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536448"/>
                  </a:lnTo>
                  <a:lnTo>
                    <a:pt x="0" y="5364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8" r="0" b="-375128"/>
              </a:stretch>
            </a:blipFill>
          </p:spPr>
        </p:sp>
        <p:sp>
          <p:nvSpPr>
            <p:cNvPr name="TextBox 95" id="95"/>
            <p:cNvSpPr txBox="true"/>
            <p:nvPr/>
          </p:nvSpPr>
          <p:spPr>
            <a:xfrm>
              <a:off x="0" y="-28575"/>
              <a:ext cx="11704320" cy="5650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79"/>
                </a:lnSpc>
              </a:pPr>
              <a:r>
                <a:rPr lang="en-US" sz="1399">
                  <a:solidFill>
                    <a:srgbClr val="6B84A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Project No. 101225852 | Funded by the European Union</a:t>
              </a:r>
            </a:p>
          </p:txBody>
        </p:sp>
      </p:grpSp>
      <p:sp>
        <p:nvSpPr>
          <p:cNvPr name="Freeform 96" id="96"/>
          <p:cNvSpPr/>
          <p:nvPr/>
        </p:nvSpPr>
        <p:spPr>
          <a:xfrm flipH="false" flipV="false" rot="0">
            <a:off x="13533120" y="145037"/>
            <a:ext cx="1479944" cy="1479944"/>
          </a:xfrm>
          <a:custGeom>
            <a:avLst/>
            <a:gdLst/>
            <a:ahLst/>
            <a:cxnLst/>
            <a:rect r="r" b="b" t="t" l="l"/>
            <a:pathLst>
              <a:path h="1479944" w="1479944">
                <a:moveTo>
                  <a:pt x="0" y="0"/>
                </a:moveTo>
                <a:lnTo>
                  <a:pt x="1479944" y="0"/>
                </a:lnTo>
                <a:lnTo>
                  <a:pt x="1479944" y="1479944"/>
                </a:lnTo>
                <a:lnTo>
                  <a:pt x="0" y="1479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7" id="97"/>
          <p:cNvSpPr/>
          <p:nvPr/>
        </p:nvSpPr>
        <p:spPr>
          <a:xfrm flipH="false" flipV="false" rot="0">
            <a:off x="15270098" y="635452"/>
            <a:ext cx="2652142" cy="590102"/>
          </a:xfrm>
          <a:custGeom>
            <a:avLst/>
            <a:gdLst/>
            <a:ahLst/>
            <a:cxnLst/>
            <a:rect r="r" b="b" t="t" l="l"/>
            <a:pathLst>
              <a:path h="590102" w="2652142">
                <a:moveTo>
                  <a:pt x="0" y="0"/>
                </a:moveTo>
                <a:lnTo>
                  <a:pt x="2652142" y="0"/>
                </a:lnTo>
                <a:lnTo>
                  <a:pt x="2652142" y="590101"/>
                </a:lnTo>
                <a:lnTo>
                  <a:pt x="0" y="5901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854203"/>
            <a:chOff x="0" y="0"/>
            <a:chExt cx="24417871" cy="2472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2472309"/>
            </a:xfrm>
            <a:custGeom>
              <a:avLst/>
              <a:gdLst/>
              <a:ahLst/>
              <a:cxnLst/>
              <a:rect r="r" b="b" t="t" l="l"/>
              <a:pathLst>
                <a:path h="2472309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2472309"/>
                  </a:lnTo>
                  <a:lnTo>
                    <a:pt x="0" y="247230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-12697" y="1816103"/>
            <a:ext cx="18313403" cy="125987"/>
            <a:chOff x="0" y="0"/>
            <a:chExt cx="24417871" cy="16798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17910" cy="168021"/>
            </a:xfrm>
            <a:custGeom>
              <a:avLst/>
              <a:gdLst/>
              <a:ahLst/>
              <a:cxnLst/>
              <a:rect r="r" b="b" t="t" l="l"/>
              <a:pathLst>
                <a:path h="168021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68021"/>
                  </a:lnTo>
                  <a:lnTo>
                    <a:pt x="0" y="168021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731520" y="0"/>
            <a:ext cx="12801600" cy="1828800"/>
            <a:chOff x="0" y="0"/>
            <a:chExt cx="17068800" cy="2438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068800" cy="2438400"/>
            </a:xfrm>
            <a:custGeom>
              <a:avLst/>
              <a:gdLst/>
              <a:ahLst/>
              <a:cxnLst/>
              <a:rect r="r" b="b" t="t" l="l"/>
              <a:pathLst>
                <a:path h="2438400" w="17068800">
                  <a:moveTo>
                    <a:pt x="0" y="0"/>
                  </a:moveTo>
                  <a:lnTo>
                    <a:pt x="17068800" y="0"/>
                  </a:lnTo>
                  <a:lnTo>
                    <a:pt x="1706880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123825"/>
              <a:ext cx="17068800" cy="25622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200"/>
                </a:lnSpc>
              </a:pPr>
              <a:r>
                <a:rPr lang="en-US" sz="6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Work Packages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42287" y="2078479"/>
            <a:ext cx="17203417" cy="963673"/>
            <a:chOff x="0" y="0"/>
            <a:chExt cx="22937889" cy="12848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937851" cy="1284859"/>
            </a:xfrm>
            <a:custGeom>
              <a:avLst/>
              <a:gdLst/>
              <a:ahLst/>
              <a:cxnLst/>
              <a:rect r="r" b="b" t="t" l="l"/>
              <a:pathLst>
                <a:path h="1284859" w="22937851">
                  <a:moveTo>
                    <a:pt x="0" y="0"/>
                  </a:moveTo>
                  <a:lnTo>
                    <a:pt x="22937851" y="0"/>
                  </a:lnTo>
                  <a:lnTo>
                    <a:pt x="22937851" y="1284859"/>
                  </a:lnTo>
                  <a:lnTo>
                    <a:pt x="0" y="1284859"/>
                  </a:lnTo>
                  <a:close/>
                </a:path>
              </a:pathLst>
            </a:custGeom>
            <a:solidFill>
              <a:srgbClr val="EBF0F8"/>
            </a:solidFill>
            <a:ln w="127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35943" y="2072135"/>
            <a:ext cx="1342139" cy="976379"/>
            <a:chOff x="0" y="0"/>
            <a:chExt cx="1789519" cy="130183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89557" cy="1301877"/>
            </a:xfrm>
            <a:custGeom>
              <a:avLst/>
              <a:gdLst/>
              <a:ahLst/>
              <a:cxnLst/>
              <a:rect r="r" b="b" t="t" l="l"/>
              <a:pathLst>
                <a:path h="1301877" w="1789557">
                  <a:moveTo>
                    <a:pt x="0" y="0"/>
                  </a:moveTo>
                  <a:lnTo>
                    <a:pt x="1789557" y="0"/>
                  </a:lnTo>
                  <a:lnTo>
                    <a:pt x="1789557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535943" y="2072135"/>
            <a:ext cx="135131" cy="976379"/>
            <a:chOff x="0" y="0"/>
            <a:chExt cx="180175" cy="130183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0213" cy="1301877"/>
            </a:xfrm>
            <a:custGeom>
              <a:avLst/>
              <a:gdLst/>
              <a:ahLst/>
              <a:cxnLst/>
              <a:rect r="r" b="b" t="t" l="l"/>
              <a:pathLst>
                <a:path h="1301877" w="180213">
                  <a:moveTo>
                    <a:pt x="0" y="0"/>
                  </a:moveTo>
                  <a:lnTo>
                    <a:pt x="180213" y="0"/>
                  </a:lnTo>
                  <a:lnTo>
                    <a:pt x="180213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548640" y="2084832"/>
            <a:ext cx="1316736" cy="950976"/>
            <a:chOff x="0" y="0"/>
            <a:chExt cx="1755648" cy="12679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755648" cy="1267968"/>
            </a:xfrm>
            <a:custGeom>
              <a:avLst/>
              <a:gdLst/>
              <a:ahLst/>
              <a:cxnLst/>
              <a:rect r="r" b="b" t="t" l="l"/>
              <a:pathLst>
                <a:path h="1267968" w="1755648">
                  <a:moveTo>
                    <a:pt x="0" y="0"/>
                  </a:moveTo>
                  <a:lnTo>
                    <a:pt x="1755648" y="0"/>
                  </a:lnTo>
                  <a:lnTo>
                    <a:pt x="1755648" y="1267968"/>
                  </a:lnTo>
                  <a:lnTo>
                    <a:pt x="0" y="126796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2663" t="0" r="-42663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1755648" cy="13155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WP1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048256" y="2231136"/>
            <a:ext cx="11338560" cy="658368"/>
            <a:chOff x="0" y="0"/>
            <a:chExt cx="15118080" cy="87782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5118080" cy="877824"/>
            </a:xfrm>
            <a:custGeom>
              <a:avLst/>
              <a:gdLst/>
              <a:ahLst/>
              <a:cxnLst/>
              <a:rect r="r" b="b" t="t" l="l"/>
              <a:pathLst>
                <a:path h="877824" w="15118080">
                  <a:moveTo>
                    <a:pt x="0" y="0"/>
                  </a:moveTo>
                  <a:lnTo>
                    <a:pt x="15118080" y="0"/>
                  </a:lnTo>
                  <a:lnTo>
                    <a:pt x="1511808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5575" r="0" b="-285575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15118080" cy="9254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Project Management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533120" y="2267712"/>
            <a:ext cx="2377440" cy="585216"/>
            <a:chOff x="0" y="0"/>
            <a:chExt cx="3169920" cy="78028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169920" cy="780288"/>
            </a:xfrm>
            <a:custGeom>
              <a:avLst/>
              <a:gdLst/>
              <a:ahLst/>
              <a:cxnLst/>
              <a:rect r="r" b="b" t="t" l="l"/>
              <a:pathLst>
                <a:path h="780288" w="3169920">
                  <a:moveTo>
                    <a:pt x="0" y="0"/>
                  </a:moveTo>
                  <a:lnTo>
                    <a:pt x="3169920" y="0"/>
                  </a:lnTo>
                  <a:lnTo>
                    <a:pt x="316992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157" r="0" b="-29157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3169920" cy="827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Lead: ROA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6044167" y="2255015"/>
            <a:ext cx="1579883" cy="610619"/>
            <a:chOff x="0" y="0"/>
            <a:chExt cx="2106511" cy="814159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106549" cy="814197"/>
            </a:xfrm>
            <a:custGeom>
              <a:avLst/>
              <a:gdLst/>
              <a:ahLst/>
              <a:cxnLst/>
              <a:rect r="r" b="b" t="t" l="l"/>
              <a:pathLst>
                <a:path h="814197" w="2106549">
                  <a:moveTo>
                    <a:pt x="0" y="0"/>
                  </a:moveTo>
                  <a:lnTo>
                    <a:pt x="2106549" y="0"/>
                  </a:lnTo>
                  <a:lnTo>
                    <a:pt x="2106549" y="814197"/>
                  </a:lnTo>
                  <a:lnTo>
                    <a:pt x="0" y="81419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16056864" y="2267712"/>
            <a:ext cx="1554480" cy="585216"/>
            <a:chOff x="0" y="0"/>
            <a:chExt cx="2072640" cy="78028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072640" cy="780288"/>
            </a:xfrm>
            <a:custGeom>
              <a:avLst/>
              <a:gdLst/>
              <a:ahLst/>
              <a:cxnLst/>
              <a:rect r="r" b="b" t="t" l="l"/>
              <a:pathLst>
                <a:path h="780288" w="2072640">
                  <a:moveTo>
                    <a:pt x="0" y="0"/>
                  </a:moveTo>
                  <a:lnTo>
                    <a:pt x="2072640" y="0"/>
                  </a:lnTo>
                  <a:lnTo>
                    <a:pt x="20726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57" r="0" b="-1757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2072640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M1–36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542287" y="3093463"/>
            <a:ext cx="17203417" cy="963673"/>
            <a:chOff x="0" y="0"/>
            <a:chExt cx="22937889" cy="128489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2937851" cy="1284859"/>
            </a:xfrm>
            <a:custGeom>
              <a:avLst/>
              <a:gdLst/>
              <a:ahLst/>
              <a:cxnLst/>
              <a:rect r="r" b="b" t="t" l="l"/>
              <a:pathLst>
                <a:path h="1284859" w="22937851">
                  <a:moveTo>
                    <a:pt x="0" y="0"/>
                  </a:moveTo>
                  <a:lnTo>
                    <a:pt x="22937851" y="0"/>
                  </a:lnTo>
                  <a:lnTo>
                    <a:pt x="22937851" y="1284859"/>
                  </a:lnTo>
                  <a:lnTo>
                    <a:pt x="0" y="1284859"/>
                  </a:ln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535943" y="3087119"/>
            <a:ext cx="1342139" cy="976379"/>
            <a:chOff x="0" y="0"/>
            <a:chExt cx="1789519" cy="130183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789557" cy="1301877"/>
            </a:xfrm>
            <a:custGeom>
              <a:avLst/>
              <a:gdLst/>
              <a:ahLst/>
              <a:cxnLst/>
              <a:rect r="r" b="b" t="t" l="l"/>
              <a:pathLst>
                <a:path h="1301877" w="1789557">
                  <a:moveTo>
                    <a:pt x="0" y="0"/>
                  </a:moveTo>
                  <a:lnTo>
                    <a:pt x="1789557" y="0"/>
                  </a:lnTo>
                  <a:lnTo>
                    <a:pt x="1789557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535943" y="3087119"/>
            <a:ext cx="135131" cy="976379"/>
            <a:chOff x="0" y="0"/>
            <a:chExt cx="180175" cy="130183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80213" cy="1301877"/>
            </a:xfrm>
            <a:custGeom>
              <a:avLst/>
              <a:gdLst/>
              <a:ahLst/>
              <a:cxnLst/>
              <a:rect r="r" b="b" t="t" l="l"/>
              <a:pathLst>
                <a:path h="1301877" w="180213">
                  <a:moveTo>
                    <a:pt x="0" y="0"/>
                  </a:moveTo>
                  <a:lnTo>
                    <a:pt x="180213" y="0"/>
                  </a:lnTo>
                  <a:lnTo>
                    <a:pt x="180213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548640" y="3099816"/>
            <a:ext cx="1316736" cy="950976"/>
            <a:chOff x="0" y="0"/>
            <a:chExt cx="1755648" cy="126796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755648" cy="1267968"/>
            </a:xfrm>
            <a:custGeom>
              <a:avLst/>
              <a:gdLst/>
              <a:ahLst/>
              <a:cxnLst/>
              <a:rect r="r" b="b" t="t" l="l"/>
              <a:pathLst>
                <a:path h="1267968" w="1755648">
                  <a:moveTo>
                    <a:pt x="0" y="0"/>
                  </a:moveTo>
                  <a:lnTo>
                    <a:pt x="1755648" y="0"/>
                  </a:lnTo>
                  <a:lnTo>
                    <a:pt x="1755648" y="1267968"/>
                  </a:lnTo>
                  <a:lnTo>
                    <a:pt x="0" y="126796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2663" t="0" r="-42663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47625"/>
              <a:ext cx="1755648" cy="13155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WP2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2048256" y="3246120"/>
            <a:ext cx="11338560" cy="658368"/>
            <a:chOff x="0" y="0"/>
            <a:chExt cx="15118080" cy="877824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5118080" cy="877824"/>
            </a:xfrm>
            <a:custGeom>
              <a:avLst/>
              <a:gdLst/>
              <a:ahLst/>
              <a:cxnLst/>
              <a:rect r="r" b="b" t="t" l="l"/>
              <a:pathLst>
                <a:path h="877824" w="15118080">
                  <a:moveTo>
                    <a:pt x="0" y="0"/>
                  </a:moveTo>
                  <a:lnTo>
                    <a:pt x="15118080" y="0"/>
                  </a:lnTo>
                  <a:lnTo>
                    <a:pt x="1511808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5575" r="0" b="-285575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47625"/>
              <a:ext cx="15118080" cy="9254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Assessment &amp; Analysis of Existing Systems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3533120" y="3282696"/>
            <a:ext cx="2377440" cy="585216"/>
            <a:chOff x="0" y="0"/>
            <a:chExt cx="3169920" cy="78028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3169920" cy="780288"/>
            </a:xfrm>
            <a:custGeom>
              <a:avLst/>
              <a:gdLst/>
              <a:ahLst/>
              <a:cxnLst/>
              <a:rect r="r" b="b" t="t" l="l"/>
              <a:pathLst>
                <a:path h="780288" w="3169920">
                  <a:moveTo>
                    <a:pt x="0" y="0"/>
                  </a:moveTo>
                  <a:lnTo>
                    <a:pt x="3169920" y="0"/>
                  </a:lnTo>
                  <a:lnTo>
                    <a:pt x="316992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157" r="0" b="-29157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47625"/>
              <a:ext cx="3169920" cy="827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Lead: CMCC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6044167" y="3269999"/>
            <a:ext cx="1579883" cy="610619"/>
            <a:chOff x="0" y="0"/>
            <a:chExt cx="2106511" cy="814159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2106549" cy="814197"/>
            </a:xfrm>
            <a:custGeom>
              <a:avLst/>
              <a:gdLst/>
              <a:ahLst/>
              <a:cxnLst/>
              <a:rect r="r" b="b" t="t" l="l"/>
              <a:pathLst>
                <a:path h="814197" w="2106549">
                  <a:moveTo>
                    <a:pt x="0" y="0"/>
                  </a:moveTo>
                  <a:lnTo>
                    <a:pt x="2106549" y="0"/>
                  </a:lnTo>
                  <a:lnTo>
                    <a:pt x="2106549" y="814197"/>
                  </a:lnTo>
                  <a:lnTo>
                    <a:pt x="0" y="81419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16056864" y="3282696"/>
            <a:ext cx="1554480" cy="585216"/>
            <a:chOff x="0" y="0"/>
            <a:chExt cx="2072640" cy="780288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2072640" cy="780288"/>
            </a:xfrm>
            <a:custGeom>
              <a:avLst/>
              <a:gdLst/>
              <a:ahLst/>
              <a:cxnLst/>
              <a:rect r="r" b="b" t="t" l="l"/>
              <a:pathLst>
                <a:path h="780288" w="2072640">
                  <a:moveTo>
                    <a:pt x="0" y="0"/>
                  </a:moveTo>
                  <a:lnTo>
                    <a:pt x="2072640" y="0"/>
                  </a:lnTo>
                  <a:lnTo>
                    <a:pt x="20726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57" r="0" b="-1757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2072640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M1–6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542287" y="4108447"/>
            <a:ext cx="17203417" cy="963673"/>
            <a:chOff x="0" y="0"/>
            <a:chExt cx="22937889" cy="1284897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22937851" cy="1284859"/>
            </a:xfrm>
            <a:custGeom>
              <a:avLst/>
              <a:gdLst/>
              <a:ahLst/>
              <a:cxnLst/>
              <a:rect r="r" b="b" t="t" l="l"/>
              <a:pathLst>
                <a:path h="1284859" w="22937851">
                  <a:moveTo>
                    <a:pt x="0" y="0"/>
                  </a:moveTo>
                  <a:lnTo>
                    <a:pt x="22937851" y="0"/>
                  </a:lnTo>
                  <a:lnTo>
                    <a:pt x="22937851" y="1284859"/>
                  </a:lnTo>
                  <a:lnTo>
                    <a:pt x="0" y="1284859"/>
                  </a:lnTo>
                  <a:close/>
                </a:path>
              </a:pathLst>
            </a:custGeom>
            <a:solidFill>
              <a:srgbClr val="EBF0F8"/>
            </a:solidFill>
            <a:ln w="127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535943" y="4102103"/>
            <a:ext cx="1342139" cy="976379"/>
            <a:chOff x="0" y="0"/>
            <a:chExt cx="1789519" cy="1301839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1789557" cy="1301877"/>
            </a:xfrm>
            <a:custGeom>
              <a:avLst/>
              <a:gdLst/>
              <a:ahLst/>
              <a:cxnLst/>
              <a:rect r="r" b="b" t="t" l="l"/>
              <a:pathLst>
                <a:path h="1301877" w="1789557">
                  <a:moveTo>
                    <a:pt x="0" y="0"/>
                  </a:moveTo>
                  <a:lnTo>
                    <a:pt x="1789557" y="0"/>
                  </a:lnTo>
                  <a:lnTo>
                    <a:pt x="1789557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535943" y="4102103"/>
            <a:ext cx="135131" cy="976379"/>
            <a:chOff x="0" y="0"/>
            <a:chExt cx="180175" cy="1301839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180213" cy="1301877"/>
            </a:xfrm>
            <a:custGeom>
              <a:avLst/>
              <a:gdLst/>
              <a:ahLst/>
              <a:cxnLst/>
              <a:rect r="r" b="b" t="t" l="l"/>
              <a:pathLst>
                <a:path h="1301877" w="180213">
                  <a:moveTo>
                    <a:pt x="0" y="0"/>
                  </a:moveTo>
                  <a:lnTo>
                    <a:pt x="180213" y="0"/>
                  </a:lnTo>
                  <a:lnTo>
                    <a:pt x="180213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55" id="55"/>
          <p:cNvGrpSpPr/>
          <p:nvPr/>
        </p:nvGrpSpPr>
        <p:grpSpPr>
          <a:xfrm rot="0">
            <a:off x="548640" y="4114800"/>
            <a:ext cx="1316736" cy="950976"/>
            <a:chOff x="0" y="0"/>
            <a:chExt cx="1755648" cy="1267968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1755648" cy="1267968"/>
            </a:xfrm>
            <a:custGeom>
              <a:avLst/>
              <a:gdLst/>
              <a:ahLst/>
              <a:cxnLst/>
              <a:rect r="r" b="b" t="t" l="l"/>
              <a:pathLst>
                <a:path h="1267968" w="1755648">
                  <a:moveTo>
                    <a:pt x="0" y="0"/>
                  </a:moveTo>
                  <a:lnTo>
                    <a:pt x="1755648" y="0"/>
                  </a:lnTo>
                  <a:lnTo>
                    <a:pt x="1755648" y="1267968"/>
                  </a:lnTo>
                  <a:lnTo>
                    <a:pt x="0" y="126796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2663" t="0" r="-42663" b="0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47625"/>
              <a:ext cx="1755648" cy="13155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WP3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2048256" y="4261104"/>
            <a:ext cx="11338560" cy="658368"/>
            <a:chOff x="0" y="0"/>
            <a:chExt cx="15118080" cy="877824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5118080" cy="877824"/>
            </a:xfrm>
            <a:custGeom>
              <a:avLst/>
              <a:gdLst/>
              <a:ahLst/>
              <a:cxnLst/>
              <a:rect r="r" b="b" t="t" l="l"/>
              <a:pathLst>
                <a:path h="877824" w="15118080">
                  <a:moveTo>
                    <a:pt x="0" y="0"/>
                  </a:moveTo>
                  <a:lnTo>
                    <a:pt x="15118080" y="0"/>
                  </a:lnTo>
                  <a:lnTo>
                    <a:pt x="1511808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5575" r="0" b="-285575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47625"/>
              <a:ext cx="15118080" cy="9254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Integrated Emergency Management Framework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13533120" y="4297680"/>
            <a:ext cx="2377440" cy="585216"/>
            <a:chOff x="0" y="0"/>
            <a:chExt cx="3169920" cy="780288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3169920" cy="780288"/>
            </a:xfrm>
            <a:custGeom>
              <a:avLst/>
              <a:gdLst/>
              <a:ahLst/>
              <a:cxnLst/>
              <a:rect r="r" b="b" t="t" l="l"/>
              <a:pathLst>
                <a:path h="780288" w="3169920">
                  <a:moveTo>
                    <a:pt x="0" y="0"/>
                  </a:moveTo>
                  <a:lnTo>
                    <a:pt x="3169920" y="0"/>
                  </a:lnTo>
                  <a:lnTo>
                    <a:pt x="316992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157" r="0" b="-29157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47625"/>
              <a:ext cx="3169920" cy="827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Lead: ITML CY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16044167" y="4284983"/>
            <a:ext cx="1579883" cy="610619"/>
            <a:chOff x="0" y="0"/>
            <a:chExt cx="2106511" cy="814159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2106549" cy="814197"/>
            </a:xfrm>
            <a:custGeom>
              <a:avLst/>
              <a:gdLst/>
              <a:ahLst/>
              <a:cxnLst/>
              <a:rect r="r" b="b" t="t" l="l"/>
              <a:pathLst>
                <a:path h="814197" w="2106549">
                  <a:moveTo>
                    <a:pt x="0" y="0"/>
                  </a:moveTo>
                  <a:lnTo>
                    <a:pt x="2106549" y="0"/>
                  </a:lnTo>
                  <a:lnTo>
                    <a:pt x="2106549" y="814197"/>
                  </a:lnTo>
                  <a:lnTo>
                    <a:pt x="0" y="81419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6" id="66"/>
          <p:cNvGrpSpPr/>
          <p:nvPr/>
        </p:nvGrpSpPr>
        <p:grpSpPr>
          <a:xfrm rot="0">
            <a:off x="16056864" y="4297680"/>
            <a:ext cx="1554480" cy="585216"/>
            <a:chOff x="0" y="0"/>
            <a:chExt cx="2072640" cy="780288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2072640" cy="780288"/>
            </a:xfrm>
            <a:custGeom>
              <a:avLst/>
              <a:gdLst/>
              <a:ahLst/>
              <a:cxnLst/>
              <a:rect r="r" b="b" t="t" l="l"/>
              <a:pathLst>
                <a:path h="780288" w="2072640">
                  <a:moveTo>
                    <a:pt x="0" y="0"/>
                  </a:moveTo>
                  <a:lnTo>
                    <a:pt x="2072640" y="0"/>
                  </a:lnTo>
                  <a:lnTo>
                    <a:pt x="20726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57" r="0" b="-1757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38100"/>
              <a:ext cx="2072640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M5–30</a:t>
              </a:r>
            </a:p>
          </p:txBody>
        </p:sp>
      </p:grpSp>
      <p:grpSp>
        <p:nvGrpSpPr>
          <p:cNvPr name="Group 69" id="69"/>
          <p:cNvGrpSpPr/>
          <p:nvPr/>
        </p:nvGrpSpPr>
        <p:grpSpPr>
          <a:xfrm rot="0">
            <a:off x="542287" y="5123431"/>
            <a:ext cx="17203417" cy="963673"/>
            <a:chOff x="0" y="0"/>
            <a:chExt cx="22937889" cy="1284897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22937851" cy="1284859"/>
            </a:xfrm>
            <a:custGeom>
              <a:avLst/>
              <a:gdLst/>
              <a:ahLst/>
              <a:cxnLst/>
              <a:rect r="r" b="b" t="t" l="l"/>
              <a:pathLst>
                <a:path h="1284859" w="22937851">
                  <a:moveTo>
                    <a:pt x="0" y="0"/>
                  </a:moveTo>
                  <a:lnTo>
                    <a:pt x="22937851" y="0"/>
                  </a:lnTo>
                  <a:lnTo>
                    <a:pt x="22937851" y="1284859"/>
                  </a:lnTo>
                  <a:lnTo>
                    <a:pt x="0" y="1284859"/>
                  </a:ln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71" id="71"/>
          <p:cNvGrpSpPr/>
          <p:nvPr/>
        </p:nvGrpSpPr>
        <p:grpSpPr>
          <a:xfrm rot="0">
            <a:off x="535943" y="5117087"/>
            <a:ext cx="1342139" cy="976379"/>
            <a:chOff x="0" y="0"/>
            <a:chExt cx="1789519" cy="1301839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1789557" cy="1301877"/>
            </a:xfrm>
            <a:custGeom>
              <a:avLst/>
              <a:gdLst/>
              <a:ahLst/>
              <a:cxnLst/>
              <a:rect r="r" b="b" t="t" l="l"/>
              <a:pathLst>
                <a:path h="1301877" w="1789557">
                  <a:moveTo>
                    <a:pt x="0" y="0"/>
                  </a:moveTo>
                  <a:lnTo>
                    <a:pt x="1789557" y="0"/>
                  </a:lnTo>
                  <a:lnTo>
                    <a:pt x="1789557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535943" y="5117087"/>
            <a:ext cx="135131" cy="976379"/>
            <a:chOff x="0" y="0"/>
            <a:chExt cx="180175" cy="1301839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180213" cy="1301877"/>
            </a:xfrm>
            <a:custGeom>
              <a:avLst/>
              <a:gdLst/>
              <a:ahLst/>
              <a:cxnLst/>
              <a:rect r="r" b="b" t="t" l="l"/>
              <a:pathLst>
                <a:path h="1301877" w="180213">
                  <a:moveTo>
                    <a:pt x="0" y="0"/>
                  </a:moveTo>
                  <a:lnTo>
                    <a:pt x="180213" y="0"/>
                  </a:lnTo>
                  <a:lnTo>
                    <a:pt x="180213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75" id="75"/>
          <p:cNvGrpSpPr/>
          <p:nvPr/>
        </p:nvGrpSpPr>
        <p:grpSpPr>
          <a:xfrm rot="0">
            <a:off x="548640" y="5129784"/>
            <a:ext cx="1316736" cy="950976"/>
            <a:chOff x="0" y="0"/>
            <a:chExt cx="1755648" cy="1267968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1755648" cy="1267968"/>
            </a:xfrm>
            <a:custGeom>
              <a:avLst/>
              <a:gdLst/>
              <a:ahLst/>
              <a:cxnLst/>
              <a:rect r="r" b="b" t="t" l="l"/>
              <a:pathLst>
                <a:path h="1267968" w="1755648">
                  <a:moveTo>
                    <a:pt x="0" y="0"/>
                  </a:moveTo>
                  <a:lnTo>
                    <a:pt x="1755648" y="0"/>
                  </a:lnTo>
                  <a:lnTo>
                    <a:pt x="1755648" y="1267968"/>
                  </a:lnTo>
                  <a:lnTo>
                    <a:pt x="0" y="126796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2663" t="0" r="-42663" b="0"/>
              </a:stretch>
            </a:blipFill>
          </p:spPr>
        </p:sp>
        <p:sp>
          <p:nvSpPr>
            <p:cNvPr name="TextBox 77" id="77"/>
            <p:cNvSpPr txBox="true"/>
            <p:nvPr/>
          </p:nvSpPr>
          <p:spPr>
            <a:xfrm>
              <a:off x="0" y="-47625"/>
              <a:ext cx="1755648" cy="13155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WP4</a:t>
              </a:r>
            </a:p>
          </p:txBody>
        </p:sp>
      </p:grpSp>
      <p:grpSp>
        <p:nvGrpSpPr>
          <p:cNvPr name="Group 78" id="78"/>
          <p:cNvGrpSpPr/>
          <p:nvPr/>
        </p:nvGrpSpPr>
        <p:grpSpPr>
          <a:xfrm rot="0">
            <a:off x="2048256" y="5276088"/>
            <a:ext cx="11338560" cy="658368"/>
            <a:chOff x="0" y="0"/>
            <a:chExt cx="15118080" cy="877824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15118080" cy="877824"/>
            </a:xfrm>
            <a:custGeom>
              <a:avLst/>
              <a:gdLst/>
              <a:ahLst/>
              <a:cxnLst/>
              <a:rect r="r" b="b" t="t" l="l"/>
              <a:pathLst>
                <a:path h="877824" w="15118080">
                  <a:moveTo>
                    <a:pt x="0" y="0"/>
                  </a:moveTo>
                  <a:lnTo>
                    <a:pt x="15118080" y="0"/>
                  </a:lnTo>
                  <a:lnTo>
                    <a:pt x="1511808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5575" r="0" b="-285575"/>
              </a:stretch>
            </a:blipFill>
          </p:spPr>
        </p:sp>
        <p:sp>
          <p:nvSpPr>
            <p:cNvPr name="TextBox 80" id="80"/>
            <p:cNvSpPr txBox="true"/>
            <p:nvPr/>
          </p:nvSpPr>
          <p:spPr>
            <a:xfrm>
              <a:off x="0" y="-47625"/>
              <a:ext cx="15118080" cy="9254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Harmonisation of Alert &amp; Impact Forecasting</a:t>
              </a:r>
            </a:p>
          </p:txBody>
        </p:sp>
      </p:grpSp>
      <p:grpSp>
        <p:nvGrpSpPr>
          <p:cNvPr name="Group 81" id="81"/>
          <p:cNvGrpSpPr/>
          <p:nvPr/>
        </p:nvGrpSpPr>
        <p:grpSpPr>
          <a:xfrm rot="0">
            <a:off x="13533120" y="5312664"/>
            <a:ext cx="2377440" cy="585216"/>
            <a:chOff x="0" y="0"/>
            <a:chExt cx="3169920" cy="780288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3169920" cy="780288"/>
            </a:xfrm>
            <a:custGeom>
              <a:avLst/>
              <a:gdLst/>
              <a:ahLst/>
              <a:cxnLst/>
              <a:rect r="r" b="b" t="t" l="l"/>
              <a:pathLst>
                <a:path h="780288" w="3169920">
                  <a:moveTo>
                    <a:pt x="0" y="0"/>
                  </a:moveTo>
                  <a:lnTo>
                    <a:pt x="3169920" y="0"/>
                  </a:lnTo>
                  <a:lnTo>
                    <a:pt x="316992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157" r="0" b="-29157"/>
              </a:stretch>
            </a:blipFill>
          </p:spPr>
        </p:sp>
        <p:sp>
          <p:nvSpPr>
            <p:cNvPr name="TextBox 83" id="83"/>
            <p:cNvSpPr txBox="true"/>
            <p:nvPr/>
          </p:nvSpPr>
          <p:spPr>
            <a:xfrm>
              <a:off x="0" y="-47625"/>
              <a:ext cx="3169920" cy="827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Lead: ASRO</a:t>
              </a:r>
            </a:p>
          </p:txBody>
        </p:sp>
      </p:grpSp>
      <p:grpSp>
        <p:nvGrpSpPr>
          <p:cNvPr name="Group 84" id="84"/>
          <p:cNvGrpSpPr/>
          <p:nvPr/>
        </p:nvGrpSpPr>
        <p:grpSpPr>
          <a:xfrm rot="0">
            <a:off x="16044167" y="5299967"/>
            <a:ext cx="1579883" cy="610619"/>
            <a:chOff x="0" y="0"/>
            <a:chExt cx="2106511" cy="814159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2106549" cy="814197"/>
            </a:xfrm>
            <a:custGeom>
              <a:avLst/>
              <a:gdLst/>
              <a:ahLst/>
              <a:cxnLst/>
              <a:rect r="r" b="b" t="t" l="l"/>
              <a:pathLst>
                <a:path h="814197" w="2106549">
                  <a:moveTo>
                    <a:pt x="0" y="0"/>
                  </a:moveTo>
                  <a:lnTo>
                    <a:pt x="2106549" y="0"/>
                  </a:lnTo>
                  <a:lnTo>
                    <a:pt x="2106549" y="814197"/>
                  </a:lnTo>
                  <a:lnTo>
                    <a:pt x="0" y="81419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86" id="86"/>
          <p:cNvGrpSpPr/>
          <p:nvPr/>
        </p:nvGrpSpPr>
        <p:grpSpPr>
          <a:xfrm rot="0">
            <a:off x="16056864" y="5312664"/>
            <a:ext cx="1554480" cy="585216"/>
            <a:chOff x="0" y="0"/>
            <a:chExt cx="2072640" cy="780288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2072640" cy="780288"/>
            </a:xfrm>
            <a:custGeom>
              <a:avLst/>
              <a:gdLst/>
              <a:ahLst/>
              <a:cxnLst/>
              <a:rect r="r" b="b" t="t" l="l"/>
              <a:pathLst>
                <a:path h="780288" w="2072640">
                  <a:moveTo>
                    <a:pt x="0" y="0"/>
                  </a:moveTo>
                  <a:lnTo>
                    <a:pt x="2072640" y="0"/>
                  </a:lnTo>
                  <a:lnTo>
                    <a:pt x="20726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57" r="0" b="-1757"/>
              </a:stretch>
            </a:blipFill>
          </p:spPr>
        </p:sp>
        <p:sp>
          <p:nvSpPr>
            <p:cNvPr name="TextBox 88" id="88"/>
            <p:cNvSpPr txBox="true"/>
            <p:nvPr/>
          </p:nvSpPr>
          <p:spPr>
            <a:xfrm>
              <a:off x="0" y="-38100"/>
              <a:ext cx="2072640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M5–30</a:t>
              </a:r>
            </a:p>
          </p:txBody>
        </p:sp>
      </p:grpSp>
      <p:grpSp>
        <p:nvGrpSpPr>
          <p:cNvPr name="Group 89" id="89"/>
          <p:cNvGrpSpPr/>
          <p:nvPr/>
        </p:nvGrpSpPr>
        <p:grpSpPr>
          <a:xfrm rot="0">
            <a:off x="542287" y="6138415"/>
            <a:ext cx="17203417" cy="963673"/>
            <a:chOff x="0" y="0"/>
            <a:chExt cx="22937889" cy="1284897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22937851" cy="1284859"/>
            </a:xfrm>
            <a:custGeom>
              <a:avLst/>
              <a:gdLst/>
              <a:ahLst/>
              <a:cxnLst/>
              <a:rect r="r" b="b" t="t" l="l"/>
              <a:pathLst>
                <a:path h="1284859" w="22937851">
                  <a:moveTo>
                    <a:pt x="0" y="0"/>
                  </a:moveTo>
                  <a:lnTo>
                    <a:pt x="22937851" y="0"/>
                  </a:lnTo>
                  <a:lnTo>
                    <a:pt x="22937851" y="1284859"/>
                  </a:lnTo>
                  <a:lnTo>
                    <a:pt x="0" y="1284859"/>
                  </a:lnTo>
                  <a:close/>
                </a:path>
              </a:pathLst>
            </a:custGeom>
            <a:solidFill>
              <a:srgbClr val="EBF0F8"/>
            </a:solidFill>
            <a:ln w="127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91" id="91"/>
          <p:cNvGrpSpPr/>
          <p:nvPr/>
        </p:nvGrpSpPr>
        <p:grpSpPr>
          <a:xfrm rot="0">
            <a:off x="535943" y="6132071"/>
            <a:ext cx="1342139" cy="976379"/>
            <a:chOff x="0" y="0"/>
            <a:chExt cx="1789519" cy="1301839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1789557" cy="1301877"/>
            </a:xfrm>
            <a:custGeom>
              <a:avLst/>
              <a:gdLst/>
              <a:ahLst/>
              <a:cxnLst/>
              <a:rect r="r" b="b" t="t" l="l"/>
              <a:pathLst>
                <a:path h="1301877" w="1789557">
                  <a:moveTo>
                    <a:pt x="0" y="0"/>
                  </a:moveTo>
                  <a:lnTo>
                    <a:pt x="1789557" y="0"/>
                  </a:lnTo>
                  <a:lnTo>
                    <a:pt x="1789557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93" id="93"/>
          <p:cNvGrpSpPr/>
          <p:nvPr/>
        </p:nvGrpSpPr>
        <p:grpSpPr>
          <a:xfrm rot="0">
            <a:off x="535943" y="6132071"/>
            <a:ext cx="135131" cy="976379"/>
            <a:chOff x="0" y="0"/>
            <a:chExt cx="180175" cy="1301839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180213" cy="1301877"/>
            </a:xfrm>
            <a:custGeom>
              <a:avLst/>
              <a:gdLst/>
              <a:ahLst/>
              <a:cxnLst/>
              <a:rect r="r" b="b" t="t" l="l"/>
              <a:pathLst>
                <a:path h="1301877" w="180213">
                  <a:moveTo>
                    <a:pt x="0" y="0"/>
                  </a:moveTo>
                  <a:lnTo>
                    <a:pt x="180213" y="0"/>
                  </a:lnTo>
                  <a:lnTo>
                    <a:pt x="180213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95" id="95"/>
          <p:cNvGrpSpPr/>
          <p:nvPr/>
        </p:nvGrpSpPr>
        <p:grpSpPr>
          <a:xfrm rot="0">
            <a:off x="548640" y="6144768"/>
            <a:ext cx="1316736" cy="950976"/>
            <a:chOff x="0" y="0"/>
            <a:chExt cx="1755648" cy="1267968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1755648" cy="1267968"/>
            </a:xfrm>
            <a:custGeom>
              <a:avLst/>
              <a:gdLst/>
              <a:ahLst/>
              <a:cxnLst/>
              <a:rect r="r" b="b" t="t" l="l"/>
              <a:pathLst>
                <a:path h="1267968" w="1755648">
                  <a:moveTo>
                    <a:pt x="0" y="0"/>
                  </a:moveTo>
                  <a:lnTo>
                    <a:pt x="1755648" y="0"/>
                  </a:lnTo>
                  <a:lnTo>
                    <a:pt x="1755648" y="1267968"/>
                  </a:lnTo>
                  <a:lnTo>
                    <a:pt x="0" y="126796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2663" t="0" r="-42663" b="0"/>
              </a:stretch>
            </a:blipFill>
          </p:spPr>
        </p:sp>
        <p:sp>
          <p:nvSpPr>
            <p:cNvPr name="TextBox 97" id="97"/>
            <p:cNvSpPr txBox="true"/>
            <p:nvPr/>
          </p:nvSpPr>
          <p:spPr>
            <a:xfrm>
              <a:off x="0" y="-47625"/>
              <a:ext cx="1755648" cy="13155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WP5</a:t>
              </a:r>
            </a:p>
          </p:txBody>
        </p:sp>
      </p:grpSp>
      <p:grpSp>
        <p:nvGrpSpPr>
          <p:cNvPr name="Group 98" id="98"/>
          <p:cNvGrpSpPr/>
          <p:nvPr/>
        </p:nvGrpSpPr>
        <p:grpSpPr>
          <a:xfrm rot="0">
            <a:off x="2048256" y="6291072"/>
            <a:ext cx="11338560" cy="658368"/>
            <a:chOff x="0" y="0"/>
            <a:chExt cx="15118080" cy="877824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15118080" cy="877824"/>
            </a:xfrm>
            <a:custGeom>
              <a:avLst/>
              <a:gdLst/>
              <a:ahLst/>
              <a:cxnLst/>
              <a:rect r="r" b="b" t="t" l="l"/>
              <a:pathLst>
                <a:path h="877824" w="15118080">
                  <a:moveTo>
                    <a:pt x="0" y="0"/>
                  </a:moveTo>
                  <a:lnTo>
                    <a:pt x="15118080" y="0"/>
                  </a:lnTo>
                  <a:lnTo>
                    <a:pt x="1511808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5575" r="0" b="-285575"/>
              </a:stretch>
            </a:blipFill>
          </p:spPr>
        </p:sp>
        <p:sp>
          <p:nvSpPr>
            <p:cNvPr name="TextBox 100" id="100"/>
            <p:cNvSpPr txBox="true"/>
            <p:nvPr/>
          </p:nvSpPr>
          <p:spPr>
            <a:xfrm>
              <a:off x="0" y="-47625"/>
              <a:ext cx="15118080" cy="9254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Validation, Testing &amp; Impact Assessments</a:t>
              </a:r>
            </a:p>
          </p:txBody>
        </p:sp>
      </p:grpSp>
      <p:grpSp>
        <p:nvGrpSpPr>
          <p:cNvPr name="Group 101" id="101"/>
          <p:cNvGrpSpPr/>
          <p:nvPr/>
        </p:nvGrpSpPr>
        <p:grpSpPr>
          <a:xfrm rot="0">
            <a:off x="13533120" y="6327648"/>
            <a:ext cx="2377440" cy="585216"/>
            <a:chOff x="0" y="0"/>
            <a:chExt cx="3169920" cy="780288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3169920" cy="780288"/>
            </a:xfrm>
            <a:custGeom>
              <a:avLst/>
              <a:gdLst/>
              <a:ahLst/>
              <a:cxnLst/>
              <a:rect r="r" b="b" t="t" l="l"/>
              <a:pathLst>
                <a:path h="780288" w="3169920">
                  <a:moveTo>
                    <a:pt x="0" y="0"/>
                  </a:moveTo>
                  <a:lnTo>
                    <a:pt x="3169920" y="0"/>
                  </a:lnTo>
                  <a:lnTo>
                    <a:pt x="316992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157" r="0" b="-29157"/>
              </a:stretch>
            </a:blipFill>
          </p:spPr>
        </p:sp>
        <p:sp>
          <p:nvSpPr>
            <p:cNvPr name="TextBox 103" id="103"/>
            <p:cNvSpPr txBox="true"/>
            <p:nvPr/>
          </p:nvSpPr>
          <p:spPr>
            <a:xfrm>
              <a:off x="0" y="-47625"/>
              <a:ext cx="3169920" cy="827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Lead: NOA</a:t>
              </a:r>
            </a:p>
          </p:txBody>
        </p:sp>
      </p:grpSp>
      <p:grpSp>
        <p:nvGrpSpPr>
          <p:cNvPr name="Group 104" id="104"/>
          <p:cNvGrpSpPr/>
          <p:nvPr/>
        </p:nvGrpSpPr>
        <p:grpSpPr>
          <a:xfrm rot="0">
            <a:off x="16044167" y="6314951"/>
            <a:ext cx="1579883" cy="610619"/>
            <a:chOff x="0" y="0"/>
            <a:chExt cx="2106511" cy="814159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2106549" cy="814197"/>
            </a:xfrm>
            <a:custGeom>
              <a:avLst/>
              <a:gdLst/>
              <a:ahLst/>
              <a:cxnLst/>
              <a:rect r="r" b="b" t="t" l="l"/>
              <a:pathLst>
                <a:path h="814197" w="2106549">
                  <a:moveTo>
                    <a:pt x="0" y="0"/>
                  </a:moveTo>
                  <a:lnTo>
                    <a:pt x="2106549" y="0"/>
                  </a:lnTo>
                  <a:lnTo>
                    <a:pt x="2106549" y="814197"/>
                  </a:lnTo>
                  <a:lnTo>
                    <a:pt x="0" y="81419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06" id="106"/>
          <p:cNvGrpSpPr/>
          <p:nvPr/>
        </p:nvGrpSpPr>
        <p:grpSpPr>
          <a:xfrm rot="0">
            <a:off x="16056864" y="6327648"/>
            <a:ext cx="1554480" cy="585216"/>
            <a:chOff x="0" y="0"/>
            <a:chExt cx="2072640" cy="780288"/>
          </a:xfrm>
        </p:grpSpPr>
        <p:sp>
          <p:nvSpPr>
            <p:cNvPr name="Freeform 107" id="107"/>
            <p:cNvSpPr/>
            <p:nvPr/>
          </p:nvSpPr>
          <p:spPr>
            <a:xfrm flipH="false" flipV="false" rot="0">
              <a:off x="0" y="0"/>
              <a:ext cx="2072640" cy="780288"/>
            </a:xfrm>
            <a:custGeom>
              <a:avLst/>
              <a:gdLst/>
              <a:ahLst/>
              <a:cxnLst/>
              <a:rect r="r" b="b" t="t" l="l"/>
              <a:pathLst>
                <a:path h="780288" w="2072640">
                  <a:moveTo>
                    <a:pt x="0" y="0"/>
                  </a:moveTo>
                  <a:lnTo>
                    <a:pt x="2072640" y="0"/>
                  </a:lnTo>
                  <a:lnTo>
                    <a:pt x="20726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57" r="0" b="-1757"/>
              </a:stretch>
            </a:blipFill>
          </p:spPr>
        </p:sp>
        <p:sp>
          <p:nvSpPr>
            <p:cNvPr name="TextBox 108" id="108"/>
            <p:cNvSpPr txBox="true"/>
            <p:nvPr/>
          </p:nvSpPr>
          <p:spPr>
            <a:xfrm>
              <a:off x="0" y="-38100"/>
              <a:ext cx="2072640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M7–36</a:t>
              </a:r>
            </a:p>
          </p:txBody>
        </p:sp>
      </p:grpSp>
      <p:grpSp>
        <p:nvGrpSpPr>
          <p:cNvPr name="Group 109" id="109"/>
          <p:cNvGrpSpPr/>
          <p:nvPr/>
        </p:nvGrpSpPr>
        <p:grpSpPr>
          <a:xfrm rot="0">
            <a:off x="542287" y="7153399"/>
            <a:ext cx="17203417" cy="963673"/>
            <a:chOff x="0" y="0"/>
            <a:chExt cx="22937889" cy="1284897"/>
          </a:xfrm>
        </p:grpSpPr>
        <p:sp>
          <p:nvSpPr>
            <p:cNvPr name="Freeform 110" id="110"/>
            <p:cNvSpPr/>
            <p:nvPr/>
          </p:nvSpPr>
          <p:spPr>
            <a:xfrm flipH="false" flipV="false" rot="0">
              <a:off x="0" y="0"/>
              <a:ext cx="22937851" cy="1284859"/>
            </a:xfrm>
            <a:custGeom>
              <a:avLst/>
              <a:gdLst/>
              <a:ahLst/>
              <a:cxnLst/>
              <a:rect r="r" b="b" t="t" l="l"/>
              <a:pathLst>
                <a:path h="1284859" w="22937851">
                  <a:moveTo>
                    <a:pt x="0" y="0"/>
                  </a:moveTo>
                  <a:lnTo>
                    <a:pt x="22937851" y="0"/>
                  </a:lnTo>
                  <a:lnTo>
                    <a:pt x="22937851" y="1284859"/>
                  </a:lnTo>
                  <a:lnTo>
                    <a:pt x="0" y="1284859"/>
                  </a:ln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111" id="111"/>
          <p:cNvGrpSpPr/>
          <p:nvPr/>
        </p:nvGrpSpPr>
        <p:grpSpPr>
          <a:xfrm rot="0">
            <a:off x="535943" y="7147055"/>
            <a:ext cx="1342139" cy="976379"/>
            <a:chOff x="0" y="0"/>
            <a:chExt cx="1789519" cy="1301839"/>
          </a:xfrm>
        </p:grpSpPr>
        <p:sp>
          <p:nvSpPr>
            <p:cNvPr name="Freeform 112" id="112"/>
            <p:cNvSpPr/>
            <p:nvPr/>
          </p:nvSpPr>
          <p:spPr>
            <a:xfrm flipH="false" flipV="false" rot="0">
              <a:off x="0" y="0"/>
              <a:ext cx="1789557" cy="1301877"/>
            </a:xfrm>
            <a:custGeom>
              <a:avLst/>
              <a:gdLst/>
              <a:ahLst/>
              <a:cxnLst/>
              <a:rect r="r" b="b" t="t" l="l"/>
              <a:pathLst>
                <a:path h="1301877" w="1789557">
                  <a:moveTo>
                    <a:pt x="0" y="0"/>
                  </a:moveTo>
                  <a:lnTo>
                    <a:pt x="1789557" y="0"/>
                  </a:lnTo>
                  <a:lnTo>
                    <a:pt x="1789557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113" id="113"/>
          <p:cNvGrpSpPr/>
          <p:nvPr/>
        </p:nvGrpSpPr>
        <p:grpSpPr>
          <a:xfrm rot="0">
            <a:off x="535943" y="7147055"/>
            <a:ext cx="135131" cy="976379"/>
            <a:chOff x="0" y="0"/>
            <a:chExt cx="180175" cy="1301839"/>
          </a:xfrm>
        </p:grpSpPr>
        <p:sp>
          <p:nvSpPr>
            <p:cNvPr name="Freeform 114" id="114"/>
            <p:cNvSpPr/>
            <p:nvPr/>
          </p:nvSpPr>
          <p:spPr>
            <a:xfrm flipH="false" flipV="false" rot="0">
              <a:off x="0" y="0"/>
              <a:ext cx="180213" cy="1301877"/>
            </a:xfrm>
            <a:custGeom>
              <a:avLst/>
              <a:gdLst/>
              <a:ahLst/>
              <a:cxnLst/>
              <a:rect r="r" b="b" t="t" l="l"/>
              <a:pathLst>
                <a:path h="1301877" w="180213">
                  <a:moveTo>
                    <a:pt x="0" y="0"/>
                  </a:moveTo>
                  <a:lnTo>
                    <a:pt x="180213" y="0"/>
                  </a:lnTo>
                  <a:lnTo>
                    <a:pt x="180213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15" id="115"/>
          <p:cNvGrpSpPr/>
          <p:nvPr/>
        </p:nvGrpSpPr>
        <p:grpSpPr>
          <a:xfrm rot="0">
            <a:off x="548640" y="7159752"/>
            <a:ext cx="1316736" cy="950976"/>
            <a:chOff x="0" y="0"/>
            <a:chExt cx="1755648" cy="1267968"/>
          </a:xfrm>
        </p:grpSpPr>
        <p:sp>
          <p:nvSpPr>
            <p:cNvPr name="Freeform 116" id="116"/>
            <p:cNvSpPr/>
            <p:nvPr/>
          </p:nvSpPr>
          <p:spPr>
            <a:xfrm flipH="false" flipV="false" rot="0">
              <a:off x="0" y="0"/>
              <a:ext cx="1755648" cy="1267968"/>
            </a:xfrm>
            <a:custGeom>
              <a:avLst/>
              <a:gdLst/>
              <a:ahLst/>
              <a:cxnLst/>
              <a:rect r="r" b="b" t="t" l="l"/>
              <a:pathLst>
                <a:path h="1267968" w="1755648">
                  <a:moveTo>
                    <a:pt x="0" y="0"/>
                  </a:moveTo>
                  <a:lnTo>
                    <a:pt x="1755648" y="0"/>
                  </a:lnTo>
                  <a:lnTo>
                    <a:pt x="1755648" y="1267968"/>
                  </a:lnTo>
                  <a:lnTo>
                    <a:pt x="0" y="126796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2663" t="0" r="-42663" b="0"/>
              </a:stretch>
            </a:blipFill>
          </p:spPr>
        </p:sp>
        <p:sp>
          <p:nvSpPr>
            <p:cNvPr name="TextBox 117" id="117"/>
            <p:cNvSpPr txBox="true"/>
            <p:nvPr/>
          </p:nvSpPr>
          <p:spPr>
            <a:xfrm>
              <a:off x="0" y="-47625"/>
              <a:ext cx="1755648" cy="13155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WP6</a:t>
              </a:r>
            </a:p>
          </p:txBody>
        </p:sp>
      </p:grpSp>
      <p:grpSp>
        <p:nvGrpSpPr>
          <p:cNvPr name="Group 118" id="118"/>
          <p:cNvGrpSpPr/>
          <p:nvPr/>
        </p:nvGrpSpPr>
        <p:grpSpPr>
          <a:xfrm rot="0">
            <a:off x="2048256" y="7306056"/>
            <a:ext cx="11338560" cy="658368"/>
            <a:chOff x="0" y="0"/>
            <a:chExt cx="15118080" cy="877824"/>
          </a:xfrm>
        </p:grpSpPr>
        <p:sp>
          <p:nvSpPr>
            <p:cNvPr name="Freeform 119" id="119"/>
            <p:cNvSpPr/>
            <p:nvPr/>
          </p:nvSpPr>
          <p:spPr>
            <a:xfrm flipH="false" flipV="false" rot="0">
              <a:off x="0" y="0"/>
              <a:ext cx="15118080" cy="877824"/>
            </a:xfrm>
            <a:custGeom>
              <a:avLst/>
              <a:gdLst/>
              <a:ahLst/>
              <a:cxnLst/>
              <a:rect r="r" b="b" t="t" l="l"/>
              <a:pathLst>
                <a:path h="877824" w="15118080">
                  <a:moveTo>
                    <a:pt x="0" y="0"/>
                  </a:moveTo>
                  <a:lnTo>
                    <a:pt x="15118080" y="0"/>
                  </a:lnTo>
                  <a:lnTo>
                    <a:pt x="1511808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5575" r="0" b="-285575"/>
              </a:stretch>
            </a:blipFill>
          </p:spPr>
        </p:sp>
        <p:sp>
          <p:nvSpPr>
            <p:cNvPr name="TextBox 120" id="120"/>
            <p:cNvSpPr txBox="true"/>
            <p:nvPr/>
          </p:nvSpPr>
          <p:spPr>
            <a:xfrm>
              <a:off x="0" y="-47625"/>
              <a:ext cx="15118080" cy="9254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Knowledge Transfer &amp; Capacity Building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13533120" y="7342632"/>
            <a:ext cx="2377440" cy="585216"/>
            <a:chOff x="0" y="0"/>
            <a:chExt cx="3169920" cy="780288"/>
          </a:xfrm>
        </p:grpSpPr>
        <p:sp>
          <p:nvSpPr>
            <p:cNvPr name="Freeform 122" id="122"/>
            <p:cNvSpPr/>
            <p:nvPr/>
          </p:nvSpPr>
          <p:spPr>
            <a:xfrm flipH="false" flipV="false" rot="0">
              <a:off x="0" y="0"/>
              <a:ext cx="3169920" cy="780288"/>
            </a:xfrm>
            <a:custGeom>
              <a:avLst/>
              <a:gdLst/>
              <a:ahLst/>
              <a:cxnLst/>
              <a:rect r="r" b="b" t="t" l="l"/>
              <a:pathLst>
                <a:path h="780288" w="3169920">
                  <a:moveTo>
                    <a:pt x="0" y="0"/>
                  </a:moveTo>
                  <a:lnTo>
                    <a:pt x="3169920" y="0"/>
                  </a:lnTo>
                  <a:lnTo>
                    <a:pt x="316992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157" r="0" b="-29157"/>
              </a:stretch>
            </a:blipFill>
          </p:spPr>
        </p:sp>
        <p:sp>
          <p:nvSpPr>
            <p:cNvPr name="TextBox 123" id="123"/>
            <p:cNvSpPr txBox="true"/>
            <p:nvPr/>
          </p:nvSpPr>
          <p:spPr>
            <a:xfrm>
              <a:off x="0" y="-47625"/>
              <a:ext cx="3169920" cy="827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Lead: EENA</a:t>
              </a:r>
            </a:p>
          </p:txBody>
        </p:sp>
      </p:grpSp>
      <p:grpSp>
        <p:nvGrpSpPr>
          <p:cNvPr name="Group 124" id="124"/>
          <p:cNvGrpSpPr/>
          <p:nvPr/>
        </p:nvGrpSpPr>
        <p:grpSpPr>
          <a:xfrm rot="0">
            <a:off x="16044167" y="7329935"/>
            <a:ext cx="1579883" cy="610619"/>
            <a:chOff x="0" y="0"/>
            <a:chExt cx="2106511" cy="814159"/>
          </a:xfrm>
        </p:grpSpPr>
        <p:sp>
          <p:nvSpPr>
            <p:cNvPr name="Freeform 125" id="125"/>
            <p:cNvSpPr/>
            <p:nvPr/>
          </p:nvSpPr>
          <p:spPr>
            <a:xfrm flipH="false" flipV="false" rot="0">
              <a:off x="0" y="0"/>
              <a:ext cx="2106549" cy="814197"/>
            </a:xfrm>
            <a:custGeom>
              <a:avLst/>
              <a:gdLst/>
              <a:ahLst/>
              <a:cxnLst/>
              <a:rect r="r" b="b" t="t" l="l"/>
              <a:pathLst>
                <a:path h="814197" w="2106549">
                  <a:moveTo>
                    <a:pt x="0" y="0"/>
                  </a:moveTo>
                  <a:lnTo>
                    <a:pt x="2106549" y="0"/>
                  </a:lnTo>
                  <a:lnTo>
                    <a:pt x="2106549" y="814197"/>
                  </a:lnTo>
                  <a:lnTo>
                    <a:pt x="0" y="81419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26" id="126"/>
          <p:cNvGrpSpPr/>
          <p:nvPr/>
        </p:nvGrpSpPr>
        <p:grpSpPr>
          <a:xfrm rot="0">
            <a:off x="16056864" y="7342632"/>
            <a:ext cx="1554480" cy="585216"/>
            <a:chOff x="0" y="0"/>
            <a:chExt cx="2072640" cy="780288"/>
          </a:xfrm>
        </p:grpSpPr>
        <p:sp>
          <p:nvSpPr>
            <p:cNvPr name="Freeform 127" id="127"/>
            <p:cNvSpPr/>
            <p:nvPr/>
          </p:nvSpPr>
          <p:spPr>
            <a:xfrm flipH="false" flipV="false" rot="0">
              <a:off x="0" y="0"/>
              <a:ext cx="2072640" cy="780288"/>
            </a:xfrm>
            <a:custGeom>
              <a:avLst/>
              <a:gdLst/>
              <a:ahLst/>
              <a:cxnLst/>
              <a:rect r="r" b="b" t="t" l="l"/>
              <a:pathLst>
                <a:path h="780288" w="2072640">
                  <a:moveTo>
                    <a:pt x="0" y="0"/>
                  </a:moveTo>
                  <a:lnTo>
                    <a:pt x="2072640" y="0"/>
                  </a:lnTo>
                  <a:lnTo>
                    <a:pt x="20726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57" r="0" b="-1757"/>
              </a:stretch>
            </a:blipFill>
          </p:spPr>
        </p:sp>
        <p:sp>
          <p:nvSpPr>
            <p:cNvPr name="TextBox 128" id="128"/>
            <p:cNvSpPr txBox="true"/>
            <p:nvPr/>
          </p:nvSpPr>
          <p:spPr>
            <a:xfrm>
              <a:off x="0" y="-38100"/>
              <a:ext cx="2072640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M3–36</a:t>
              </a:r>
            </a:p>
          </p:txBody>
        </p:sp>
      </p:grpSp>
      <p:grpSp>
        <p:nvGrpSpPr>
          <p:cNvPr name="Group 129" id="129"/>
          <p:cNvGrpSpPr/>
          <p:nvPr/>
        </p:nvGrpSpPr>
        <p:grpSpPr>
          <a:xfrm rot="0">
            <a:off x="542287" y="8168383"/>
            <a:ext cx="17203417" cy="963673"/>
            <a:chOff x="0" y="0"/>
            <a:chExt cx="22937889" cy="1284897"/>
          </a:xfrm>
        </p:grpSpPr>
        <p:sp>
          <p:nvSpPr>
            <p:cNvPr name="Freeform 130" id="130"/>
            <p:cNvSpPr/>
            <p:nvPr/>
          </p:nvSpPr>
          <p:spPr>
            <a:xfrm flipH="false" flipV="false" rot="0">
              <a:off x="0" y="0"/>
              <a:ext cx="22937851" cy="1284859"/>
            </a:xfrm>
            <a:custGeom>
              <a:avLst/>
              <a:gdLst/>
              <a:ahLst/>
              <a:cxnLst/>
              <a:rect r="r" b="b" t="t" l="l"/>
              <a:pathLst>
                <a:path h="1284859" w="22937851">
                  <a:moveTo>
                    <a:pt x="0" y="0"/>
                  </a:moveTo>
                  <a:lnTo>
                    <a:pt x="22937851" y="0"/>
                  </a:lnTo>
                  <a:lnTo>
                    <a:pt x="22937851" y="1284859"/>
                  </a:lnTo>
                  <a:lnTo>
                    <a:pt x="0" y="1284859"/>
                  </a:lnTo>
                  <a:close/>
                </a:path>
              </a:pathLst>
            </a:custGeom>
            <a:solidFill>
              <a:srgbClr val="EBF0F8"/>
            </a:solidFill>
            <a:ln w="127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131" id="131"/>
          <p:cNvGrpSpPr/>
          <p:nvPr/>
        </p:nvGrpSpPr>
        <p:grpSpPr>
          <a:xfrm rot="0">
            <a:off x="535943" y="8162039"/>
            <a:ext cx="1342139" cy="976379"/>
            <a:chOff x="0" y="0"/>
            <a:chExt cx="1789519" cy="1301839"/>
          </a:xfrm>
        </p:grpSpPr>
        <p:sp>
          <p:nvSpPr>
            <p:cNvPr name="Freeform 132" id="132"/>
            <p:cNvSpPr/>
            <p:nvPr/>
          </p:nvSpPr>
          <p:spPr>
            <a:xfrm flipH="false" flipV="false" rot="0">
              <a:off x="0" y="0"/>
              <a:ext cx="1789557" cy="1301877"/>
            </a:xfrm>
            <a:custGeom>
              <a:avLst/>
              <a:gdLst/>
              <a:ahLst/>
              <a:cxnLst/>
              <a:rect r="r" b="b" t="t" l="l"/>
              <a:pathLst>
                <a:path h="1301877" w="1789557">
                  <a:moveTo>
                    <a:pt x="0" y="0"/>
                  </a:moveTo>
                  <a:lnTo>
                    <a:pt x="1789557" y="0"/>
                  </a:lnTo>
                  <a:lnTo>
                    <a:pt x="1789557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133" id="133"/>
          <p:cNvGrpSpPr/>
          <p:nvPr/>
        </p:nvGrpSpPr>
        <p:grpSpPr>
          <a:xfrm rot="0">
            <a:off x="535943" y="8162039"/>
            <a:ext cx="135131" cy="976379"/>
            <a:chOff x="0" y="0"/>
            <a:chExt cx="180175" cy="1301839"/>
          </a:xfrm>
        </p:grpSpPr>
        <p:sp>
          <p:nvSpPr>
            <p:cNvPr name="Freeform 134" id="134"/>
            <p:cNvSpPr/>
            <p:nvPr/>
          </p:nvSpPr>
          <p:spPr>
            <a:xfrm flipH="false" flipV="false" rot="0">
              <a:off x="0" y="0"/>
              <a:ext cx="180213" cy="1301877"/>
            </a:xfrm>
            <a:custGeom>
              <a:avLst/>
              <a:gdLst/>
              <a:ahLst/>
              <a:cxnLst/>
              <a:rect r="r" b="b" t="t" l="l"/>
              <a:pathLst>
                <a:path h="1301877" w="180213">
                  <a:moveTo>
                    <a:pt x="0" y="0"/>
                  </a:moveTo>
                  <a:lnTo>
                    <a:pt x="180213" y="0"/>
                  </a:lnTo>
                  <a:lnTo>
                    <a:pt x="180213" y="1301877"/>
                  </a:lnTo>
                  <a:lnTo>
                    <a:pt x="0" y="130187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35" id="135"/>
          <p:cNvGrpSpPr/>
          <p:nvPr/>
        </p:nvGrpSpPr>
        <p:grpSpPr>
          <a:xfrm rot="0">
            <a:off x="548640" y="8174736"/>
            <a:ext cx="1316736" cy="950976"/>
            <a:chOff x="0" y="0"/>
            <a:chExt cx="1755648" cy="1267968"/>
          </a:xfrm>
        </p:grpSpPr>
        <p:sp>
          <p:nvSpPr>
            <p:cNvPr name="Freeform 136" id="136"/>
            <p:cNvSpPr/>
            <p:nvPr/>
          </p:nvSpPr>
          <p:spPr>
            <a:xfrm flipH="false" flipV="false" rot="0">
              <a:off x="0" y="0"/>
              <a:ext cx="1755648" cy="1267968"/>
            </a:xfrm>
            <a:custGeom>
              <a:avLst/>
              <a:gdLst/>
              <a:ahLst/>
              <a:cxnLst/>
              <a:rect r="r" b="b" t="t" l="l"/>
              <a:pathLst>
                <a:path h="1267968" w="1755648">
                  <a:moveTo>
                    <a:pt x="0" y="0"/>
                  </a:moveTo>
                  <a:lnTo>
                    <a:pt x="1755648" y="0"/>
                  </a:lnTo>
                  <a:lnTo>
                    <a:pt x="1755648" y="1267968"/>
                  </a:lnTo>
                  <a:lnTo>
                    <a:pt x="0" y="126796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2663" t="0" r="-42663" b="0"/>
              </a:stretch>
            </a:blipFill>
          </p:spPr>
        </p:sp>
        <p:sp>
          <p:nvSpPr>
            <p:cNvPr name="TextBox 137" id="137"/>
            <p:cNvSpPr txBox="true"/>
            <p:nvPr/>
          </p:nvSpPr>
          <p:spPr>
            <a:xfrm>
              <a:off x="0" y="-47625"/>
              <a:ext cx="1755648" cy="13155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WP7</a:t>
              </a:r>
            </a:p>
          </p:txBody>
        </p:sp>
      </p:grpSp>
      <p:grpSp>
        <p:nvGrpSpPr>
          <p:cNvPr name="Group 138" id="138"/>
          <p:cNvGrpSpPr/>
          <p:nvPr/>
        </p:nvGrpSpPr>
        <p:grpSpPr>
          <a:xfrm rot="0">
            <a:off x="2048256" y="8321040"/>
            <a:ext cx="11338560" cy="658368"/>
            <a:chOff x="0" y="0"/>
            <a:chExt cx="15118080" cy="877824"/>
          </a:xfrm>
        </p:grpSpPr>
        <p:sp>
          <p:nvSpPr>
            <p:cNvPr name="Freeform 139" id="139"/>
            <p:cNvSpPr/>
            <p:nvPr/>
          </p:nvSpPr>
          <p:spPr>
            <a:xfrm flipH="false" flipV="false" rot="0">
              <a:off x="0" y="0"/>
              <a:ext cx="15118080" cy="877824"/>
            </a:xfrm>
            <a:custGeom>
              <a:avLst/>
              <a:gdLst/>
              <a:ahLst/>
              <a:cxnLst/>
              <a:rect r="r" b="b" t="t" l="l"/>
              <a:pathLst>
                <a:path h="877824" w="15118080">
                  <a:moveTo>
                    <a:pt x="0" y="0"/>
                  </a:moveTo>
                  <a:lnTo>
                    <a:pt x="15118080" y="0"/>
                  </a:lnTo>
                  <a:lnTo>
                    <a:pt x="1511808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5575" r="0" b="-285575"/>
              </a:stretch>
            </a:blipFill>
          </p:spPr>
        </p:sp>
        <p:sp>
          <p:nvSpPr>
            <p:cNvPr name="TextBox 140" id="140"/>
            <p:cNvSpPr txBox="true"/>
            <p:nvPr/>
          </p:nvSpPr>
          <p:spPr>
            <a:xfrm>
              <a:off x="0" y="-47625"/>
              <a:ext cx="15118080" cy="9254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Dissemination, Communication &amp; Exploitation</a:t>
              </a:r>
            </a:p>
          </p:txBody>
        </p:sp>
      </p:grpSp>
      <p:grpSp>
        <p:nvGrpSpPr>
          <p:cNvPr name="Group 141" id="141"/>
          <p:cNvGrpSpPr/>
          <p:nvPr/>
        </p:nvGrpSpPr>
        <p:grpSpPr>
          <a:xfrm rot="0">
            <a:off x="13533120" y="8357616"/>
            <a:ext cx="2377440" cy="585216"/>
            <a:chOff x="0" y="0"/>
            <a:chExt cx="3169920" cy="780288"/>
          </a:xfrm>
        </p:grpSpPr>
        <p:sp>
          <p:nvSpPr>
            <p:cNvPr name="Freeform 142" id="142"/>
            <p:cNvSpPr/>
            <p:nvPr/>
          </p:nvSpPr>
          <p:spPr>
            <a:xfrm flipH="false" flipV="false" rot="0">
              <a:off x="0" y="0"/>
              <a:ext cx="3169920" cy="780288"/>
            </a:xfrm>
            <a:custGeom>
              <a:avLst/>
              <a:gdLst/>
              <a:ahLst/>
              <a:cxnLst/>
              <a:rect r="r" b="b" t="t" l="l"/>
              <a:pathLst>
                <a:path h="780288" w="3169920">
                  <a:moveTo>
                    <a:pt x="0" y="0"/>
                  </a:moveTo>
                  <a:lnTo>
                    <a:pt x="3169920" y="0"/>
                  </a:lnTo>
                  <a:lnTo>
                    <a:pt x="316992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157" r="0" b="-29157"/>
              </a:stretch>
            </a:blipFill>
          </p:spPr>
        </p:sp>
        <p:sp>
          <p:nvSpPr>
            <p:cNvPr name="TextBox 143" id="143"/>
            <p:cNvSpPr txBox="true"/>
            <p:nvPr/>
          </p:nvSpPr>
          <p:spPr>
            <a:xfrm>
              <a:off x="0" y="-47625"/>
              <a:ext cx="3169920" cy="827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Lead: CMCC</a:t>
              </a:r>
            </a:p>
          </p:txBody>
        </p:sp>
      </p:grpSp>
      <p:grpSp>
        <p:nvGrpSpPr>
          <p:cNvPr name="Group 144" id="144"/>
          <p:cNvGrpSpPr/>
          <p:nvPr/>
        </p:nvGrpSpPr>
        <p:grpSpPr>
          <a:xfrm rot="0">
            <a:off x="16044167" y="8344919"/>
            <a:ext cx="1579883" cy="610619"/>
            <a:chOff x="0" y="0"/>
            <a:chExt cx="2106511" cy="814159"/>
          </a:xfrm>
        </p:grpSpPr>
        <p:sp>
          <p:nvSpPr>
            <p:cNvPr name="Freeform 145" id="145"/>
            <p:cNvSpPr/>
            <p:nvPr/>
          </p:nvSpPr>
          <p:spPr>
            <a:xfrm flipH="false" flipV="false" rot="0">
              <a:off x="0" y="0"/>
              <a:ext cx="2106549" cy="814197"/>
            </a:xfrm>
            <a:custGeom>
              <a:avLst/>
              <a:gdLst/>
              <a:ahLst/>
              <a:cxnLst/>
              <a:rect r="r" b="b" t="t" l="l"/>
              <a:pathLst>
                <a:path h="814197" w="2106549">
                  <a:moveTo>
                    <a:pt x="0" y="0"/>
                  </a:moveTo>
                  <a:lnTo>
                    <a:pt x="2106549" y="0"/>
                  </a:lnTo>
                  <a:lnTo>
                    <a:pt x="2106549" y="814197"/>
                  </a:lnTo>
                  <a:lnTo>
                    <a:pt x="0" y="81419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46" id="146"/>
          <p:cNvGrpSpPr/>
          <p:nvPr/>
        </p:nvGrpSpPr>
        <p:grpSpPr>
          <a:xfrm rot="0">
            <a:off x="16056864" y="8357616"/>
            <a:ext cx="1554480" cy="585216"/>
            <a:chOff x="0" y="0"/>
            <a:chExt cx="2072640" cy="780288"/>
          </a:xfrm>
        </p:grpSpPr>
        <p:sp>
          <p:nvSpPr>
            <p:cNvPr name="Freeform 147" id="147"/>
            <p:cNvSpPr/>
            <p:nvPr/>
          </p:nvSpPr>
          <p:spPr>
            <a:xfrm flipH="false" flipV="false" rot="0">
              <a:off x="0" y="0"/>
              <a:ext cx="2072640" cy="780288"/>
            </a:xfrm>
            <a:custGeom>
              <a:avLst/>
              <a:gdLst/>
              <a:ahLst/>
              <a:cxnLst/>
              <a:rect r="r" b="b" t="t" l="l"/>
              <a:pathLst>
                <a:path h="780288" w="2072640">
                  <a:moveTo>
                    <a:pt x="0" y="0"/>
                  </a:moveTo>
                  <a:lnTo>
                    <a:pt x="2072640" y="0"/>
                  </a:lnTo>
                  <a:lnTo>
                    <a:pt x="20726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57" r="0" b="-1757"/>
              </a:stretch>
            </a:blipFill>
          </p:spPr>
        </p:sp>
        <p:sp>
          <p:nvSpPr>
            <p:cNvPr name="TextBox 148" id="148"/>
            <p:cNvSpPr txBox="true"/>
            <p:nvPr/>
          </p:nvSpPr>
          <p:spPr>
            <a:xfrm>
              <a:off x="0" y="-38100"/>
              <a:ext cx="2072640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M1–36</a:t>
              </a:r>
            </a:p>
          </p:txBody>
        </p:sp>
      </p:grpSp>
      <p:grpSp>
        <p:nvGrpSpPr>
          <p:cNvPr name="Group 149" id="149"/>
          <p:cNvGrpSpPr/>
          <p:nvPr/>
        </p:nvGrpSpPr>
        <p:grpSpPr>
          <a:xfrm rot="0">
            <a:off x="9144000" y="9838944"/>
            <a:ext cx="8778240" cy="402336"/>
            <a:chOff x="0" y="0"/>
            <a:chExt cx="11704320" cy="536448"/>
          </a:xfrm>
        </p:grpSpPr>
        <p:sp>
          <p:nvSpPr>
            <p:cNvPr name="Freeform 150" id="150"/>
            <p:cNvSpPr/>
            <p:nvPr/>
          </p:nvSpPr>
          <p:spPr>
            <a:xfrm flipH="false" flipV="false" rot="0">
              <a:off x="0" y="0"/>
              <a:ext cx="11704320" cy="536448"/>
            </a:xfrm>
            <a:custGeom>
              <a:avLst/>
              <a:gdLst/>
              <a:ahLst/>
              <a:cxnLst/>
              <a:rect r="r" b="b" t="t" l="l"/>
              <a:pathLst>
                <a:path h="536448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536448"/>
                  </a:lnTo>
                  <a:lnTo>
                    <a:pt x="0" y="5364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8" r="0" b="-375128"/>
              </a:stretch>
            </a:blipFill>
          </p:spPr>
        </p:sp>
        <p:sp>
          <p:nvSpPr>
            <p:cNvPr name="TextBox 151" id="151"/>
            <p:cNvSpPr txBox="true"/>
            <p:nvPr/>
          </p:nvSpPr>
          <p:spPr>
            <a:xfrm>
              <a:off x="0" y="-28575"/>
              <a:ext cx="11704320" cy="5650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79"/>
                </a:lnSpc>
              </a:pPr>
              <a:r>
                <a:rPr lang="en-US" sz="1399">
                  <a:solidFill>
                    <a:srgbClr val="6B84A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Project No. 101225852 | Funded by the European Union</a:t>
              </a:r>
            </a:p>
          </p:txBody>
        </p:sp>
      </p:grpSp>
      <p:sp>
        <p:nvSpPr>
          <p:cNvPr name="Freeform 152" id="152"/>
          <p:cNvSpPr/>
          <p:nvPr/>
        </p:nvSpPr>
        <p:spPr>
          <a:xfrm flipH="false" flipV="false" rot="0">
            <a:off x="13533120" y="145037"/>
            <a:ext cx="1479944" cy="1479944"/>
          </a:xfrm>
          <a:custGeom>
            <a:avLst/>
            <a:gdLst/>
            <a:ahLst/>
            <a:cxnLst/>
            <a:rect r="r" b="b" t="t" l="l"/>
            <a:pathLst>
              <a:path h="1479944" w="1479944">
                <a:moveTo>
                  <a:pt x="0" y="0"/>
                </a:moveTo>
                <a:lnTo>
                  <a:pt x="1479944" y="0"/>
                </a:lnTo>
                <a:lnTo>
                  <a:pt x="1479944" y="1479944"/>
                </a:lnTo>
                <a:lnTo>
                  <a:pt x="0" y="1479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3" id="153"/>
          <p:cNvSpPr/>
          <p:nvPr/>
        </p:nvSpPr>
        <p:spPr>
          <a:xfrm flipH="false" flipV="false" rot="0">
            <a:off x="15270098" y="635452"/>
            <a:ext cx="2652142" cy="590102"/>
          </a:xfrm>
          <a:custGeom>
            <a:avLst/>
            <a:gdLst/>
            <a:ahLst/>
            <a:cxnLst/>
            <a:rect r="r" b="b" t="t" l="l"/>
            <a:pathLst>
              <a:path h="590102" w="2652142">
                <a:moveTo>
                  <a:pt x="0" y="0"/>
                </a:moveTo>
                <a:lnTo>
                  <a:pt x="2652142" y="0"/>
                </a:lnTo>
                <a:lnTo>
                  <a:pt x="2652142" y="590101"/>
                </a:lnTo>
                <a:lnTo>
                  <a:pt x="0" y="5901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28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72821" cy="13749910"/>
            </a:xfrm>
            <a:custGeom>
              <a:avLst/>
              <a:gdLst/>
              <a:ahLst/>
              <a:cxnLst/>
              <a:rect r="r" b="b" t="t" l="l"/>
              <a:pathLst>
                <a:path h="13749910" w="472821">
                  <a:moveTo>
                    <a:pt x="0" y="0"/>
                  </a:moveTo>
                  <a:lnTo>
                    <a:pt x="472821" y="0"/>
                  </a:lnTo>
                  <a:lnTo>
                    <a:pt x="472821" y="13749910"/>
                  </a:lnTo>
                  <a:lnTo>
                    <a:pt x="0" y="13749910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694944" y="365760"/>
            <a:ext cx="16459200" cy="1005840"/>
            <a:chOff x="0" y="0"/>
            <a:chExt cx="21945600" cy="134112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945600" cy="1341120"/>
            </a:xfrm>
            <a:custGeom>
              <a:avLst/>
              <a:gdLst/>
              <a:ahLst/>
              <a:cxnLst/>
              <a:rect r="r" b="b" t="t" l="l"/>
              <a:pathLst>
                <a:path h="134112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8846" r="0" b="-268846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23825"/>
              <a:ext cx="21945600" cy="14649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200"/>
                </a:lnSpc>
              </a:pPr>
              <a:r>
                <a:rPr lang="en-US" sz="6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Consortium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82247" y="1340615"/>
            <a:ext cx="6426203" cy="125987"/>
            <a:chOff x="0" y="0"/>
            <a:chExt cx="8568271" cy="16798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568309" cy="168021"/>
            </a:xfrm>
            <a:custGeom>
              <a:avLst/>
              <a:gdLst/>
              <a:ahLst/>
              <a:cxnLst/>
              <a:rect r="r" b="b" t="t" l="l"/>
              <a:pathLst>
                <a:path h="168021" w="8568309">
                  <a:moveTo>
                    <a:pt x="0" y="0"/>
                  </a:moveTo>
                  <a:lnTo>
                    <a:pt x="8568309" y="0"/>
                  </a:lnTo>
                  <a:lnTo>
                    <a:pt x="8568309" y="168021"/>
                  </a:lnTo>
                  <a:lnTo>
                    <a:pt x="0" y="168021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694944" y="1572768"/>
            <a:ext cx="16824960" cy="548640"/>
            <a:chOff x="0" y="0"/>
            <a:chExt cx="22433280" cy="7315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433280" cy="731520"/>
            </a:xfrm>
            <a:custGeom>
              <a:avLst/>
              <a:gdLst/>
              <a:ahLst/>
              <a:cxnLst/>
              <a:rect r="r" b="b" t="t" l="l"/>
              <a:pathLst>
                <a:path h="731520" w="22433280">
                  <a:moveTo>
                    <a:pt x="0" y="0"/>
                  </a:moveTo>
                  <a:lnTo>
                    <a:pt x="22433280" y="0"/>
                  </a:lnTo>
                  <a:lnTo>
                    <a:pt x="2243328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47541" r="0" b="-547541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2433280" cy="7696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16 partners across 8 European countries — Total budget: €3,486,602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29590" y="2321814"/>
            <a:ext cx="4152900" cy="1647444"/>
            <a:chOff x="0" y="0"/>
            <a:chExt cx="5537200" cy="219659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537200" cy="2196592"/>
            </a:xfrm>
            <a:custGeom>
              <a:avLst/>
              <a:gdLst/>
              <a:ahLst/>
              <a:cxnLst/>
              <a:rect r="r" b="b" t="t" l="l"/>
              <a:pathLst>
                <a:path h="2196592" w="5537200">
                  <a:moveTo>
                    <a:pt x="0" y="0"/>
                  </a:moveTo>
                  <a:lnTo>
                    <a:pt x="5537200" y="0"/>
                  </a:lnTo>
                  <a:lnTo>
                    <a:pt x="5537200" y="2196592"/>
                  </a:lnTo>
                  <a:lnTo>
                    <a:pt x="0" y="2196592"/>
                  </a:lnTo>
                  <a:close/>
                </a:path>
              </a:pathLst>
            </a:custGeom>
            <a:solidFill>
              <a:srgbClr val="1A3A5C"/>
            </a:solidFill>
            <a:ln w="381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535943" y="2328167"/>
            <a:ext cx="720347" cy="1634747"/>
            <a:chOff x="0" y="0"/>
            <a:chExt cx="960463" cy="21796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548640" y="2340864"/>
            <a:ext cx="694944" cy="1609344"/>
            <a:chOff x="0" y="0"/>
            <a:chExt cx="926592" cy="214579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53312" y="2468880"/>
            <a:ext cx="3182112" cy="585216"/>
            <a:chOff x="0" y="0"/>
            <a:chExt cx="4242816" cy="78028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ROA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53312" y="3108960"/>
            <a:ext cx="3182112" cy="694944"/>
            <a:chOff x="0" y="0"/>
            <a:chExt cx="4242816" cy="92659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Perifereia Attikis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928235" y="2331339"/>
            <a:ext cx="4133850" cy="1628394"/>
            <a:chOff x="0" y="0"/>
            <a:chExt cx="5511800" cy="217119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4925063" y="2328167"/>
            <a:ext cx="720347" cy="1634747"/>
            <a:chOff x="0" y="0"/>
            <a:chExt cx="960463" cy="217966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4937760" y="2340864"/>
            <a:ext cx="694944" cy="1609344"/>
            <a:chOff x="0" y="0"/>
            <a:chExt cx="926592" cy="214579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IT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5742432" y="2468880"/>
            <a:ext cx="3182112" cy="585216"/>
            <a:chOff x="0" y="0"/>
            <a:chExt cx="4242816" cy="78028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CMCC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5742432" y="3108960"/>
            <a:ext cx="3182112" cy="694944"/>
            <a:chOff x="0" y="0"/>
            <a:chExt cx="4242816" cy="926592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Euro-Mediterranean Centre on C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317355" y="2331339"/>
            <a:ext cx="4133850" cy="1628394"/>
            <a:chOff x="0" y="0"/>
            <a:chExt cx="5511800" cy="217119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9314183" y="2328167"/>
            <a:ext cx="720347" cy="1634747"/>
            <a:chOff x="0" y="0"/>
            <a:chExt cx="960463" cy="217966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9326880" y="2340864"/>
            <a:ext cx="694944" cy="1609344"/>
            <a:chOff x="0" y="0"/>
            <a:chExt cx="926592" cy="214579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CY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0131552" y="2468880"/>
            <a:ext cx="3182112" cy="585216"/>
            <a:chOff x="0" y="0"/>
            <a:chExt cx="4242816" cy="780288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ITML CY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0131552" y="3108960"/>
            <a:ext cx="3182112" cy="694944"/>
            <a:chOff x="0" y="0"/>
            <a:chExt cx="4242816" cy="926592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IOTAM Internet of Things Appli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3706475" y="2331339"/>
            <a:ext cx="4133850" cy="1628394"/>
            <a:chOff x="0" y="0"/>
            <a:chExt cx="5511800" cy="2171192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13703303" y="2328167"/>
            <a:ext cx="720347" cy="1634747"/>
            <a:chOff x="0" y="0"/>
            <a:chExt cx="960463" cy="2179663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55" id="55"/>
          <p:cNvGrpSpPr/>
          <p:nvPr/>
        </p:nvGrpSpPr>
        <p:grpSpPr>
          <a:xfrm rot="0">
            <a:off x="13716000" y="2340864"/>
            <a:ext cx="694944" cy="1609344"/>
            <a:chOff x="0" y="0"/>
            <a:chExt cx="926592" cy="2145792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4520672" y="2468880"/>
            <a:ext cx="3182112" cy="585216"/>
            <a:chOff x="0" y="0"/>
            <a:chExt cx="4242816" cy="780288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STWS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14520672" y="3108960"/>
            <a:ext cx="3182112" cy="694944"/>
            <a:chOff x="0" y="0"/>
            <a:chExt cx="4242816" cy="926592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Satways Security Services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539115" y="4196715"/>
            <a:ext cx="4133850" cy="1628394"/>
            <a:chOff x="0" y="0"/>
            <a:chExt cx="5511800" cy="2171192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66" id="66"/>
          <p:cNvGrpSpPr/>
          <p:nvPr/>
        </p:nvGrpSpPr>
        <p:grpSpPr>
          <a:xfrm rot="0">
            <a:off x="535943" y="4193543"/>
            <a:ext cx="720347" cy="1634747"/>
            <a:chOff x="0" y="0"/>
            <a:chExt cx="960463" cy="2179663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68" id="68"/>
          <p:cNvGrpSpPr/>
          <p:nvPr/>
        </p:nvGrpSpPr>
        <p:grpSpPr>
          <a:xfrm rot="0">
            <a:off x="548640" y="4206240"/>
            <a:ext cx="694944" cy="1609344"/>
            <a:chOff x="0" y="0"/>
            <a:chExt cx="926592" cy="214579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353312" y="4334256"/>
            <a:ext cx="3182112" cy="585216"/>
            <a:chOff x="0" y="0"/>
            <a:chExt cx="4242816" cy="780288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NOA</a:t>
              </a: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1353312" y="4974336"/>
            <a:ext cx="3182112" cy="694944"/>
            <a:chOff x="0" y="0"/>
            <a:chExt cx="4242816" cy="92659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National Observatory of Athens</a:t>
              </a:r>
            </a:p>
          </p:txBody>
        </p:sp>
      </p:grpSp>
      <p:grpSp>
        <p:nvGrpSpPr>
          <p:cNvPr name="Group 77" id="77"/>
          <p:cNvGrpSpPr/>
          <p:nvPr/>
        </p:nvGrpSpPr>
        <p:grpSpPr>
          <a:xfrm rot="0">
            <a:off x="4928235" y="4196715"/>
            <a:ext cx="4133850" cy="1628394"/>
            <a:chOff x="0" y="0"/>
            <a:chExt cx="5511800" cy="217119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79" id="79"/>
          <p:cNvGrpSpPr/>
          <p:nvPr/>
        </p:nvGrpSpPr>
        <p:grpSpPr>
          <a:xfrm rot="0">
            <a:off x="4925063" y="4193543"/>
            <a:ext cx="720347" cy="1634747"/>
            <a:chOff x="0" y="0"/>
            <a:chExt cx="960463" cy="2179663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81" id="81"/>
          <p:cNvGrpSpPr/>
          <p:nvPr/>
        </p:nvGrpSpPr>
        <p:grpSpPr>
          <a:xfrm rot="0">
            <a:off x="4937760" y="4206240"/>
            <a:ext cx="694944" cy="1609344"/>
            <a:chOff x="0" y="0"/>
            <a:chExt cx="926592" cy="2145792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83" id="83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</a:t>
              </a:r>
            </a:p>
          </p:txBody>
        </p:sp>
      </p:grpSp>
      <p:grpSp>
        <p:nvGrpSpPr>
          <p:cNvPr name="Group 84" id="84"/>
          <p:cNvGrpSpPr/>
          <p:nvPr/>
        </p:nvGrpSpPr>
        <p:grpSpPr>
          <a:xfrm rot="0">
            <a:off x="5742432" y="4334256"/>
            <a:ext cx="3182112" cy="585216"/>
            <a:chOff x="0" y="0"/>
            <a:chExt cx="4242816" cy="780288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86" id="86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Fraunhofer</a:t>
              </a:r>
            </a:p>
          </p:txBody>
        </p:sp>
      </p:grpSp>
      <p:grpSp>
        <p:nvGrpSpPr>
          <p:cNvPr name="Group 87" id="87"/>
          <p:cNvGrpSpPr/>
          <p:nvPr/>
        </p:nvGrpSpPr>
        <p:grpSpPr>
          <a:xfrm rot="0">
            <a:off x="5742432" y="4974336"/>
            <a:ext cx="3182112" cy="694944"/>
            <a:chOff x="0" y="0"/>
            <a:chExt cx="4242816" cy="926592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Fraunhofer Gesellschaft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9317355" y="4196715"/>
            <a:ext cx="4133850" cy="1628394"/>
            <a:chOff x="0" y="0"/>
            <a:chExt cx="5511800" cy="2171192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92" id="92"/>
          <p:cNvGrpSpPr/>
          <p:nvPr/>
        </p:nvGrpSpPr>
        <p:grpSpPr>
          <a:xfrm rot="0">
            <a:off x="9314183" y="4193543"/>
            <a:ext cx="720347" cy="1634747"/>
            <a:chOff x="0" y="0"/>
            <a:chExt cx="960463" cy="2179663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94" id="94"/>
          <p:cNvGrpSpPr/>
          <p:nvPr/>
        </p:nvGrpSpPr>
        <p:grpSpPr>
          <a:xfrm rot="0">
            <a:off x="9326880" y="4206240"/>
            <a:ext cx="694944" cy="1609344"/>
            <a:chOff x="0" y="0"/>
            <a:chExt cx="926592" cy="2145792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96" id="96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RO</a:t>
              </a:r>
            </a:p>
          </p:txBody>
        </p:sp>
      </p:grpSp>
      <p:grpSp>
        <p:nvGrpSpPr>
          <p:cNvPr name="Group 97" id="97"/>
          <p:cNvGrpSpPr/>
          <p:nvPr/>
        </p:nvGrpSpPr>
        <p:grpSpPr>
          <a:xfrm rot="0">
            <a:off x="10131552" y="4334256"/>
            <a:ext cx="3182112" cy="585216"/>
            <a:chOff x="0" y="0"/>
            <a:chExt cx="4242816" cy="780288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99" id="99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ASRO</a:t>
              </a:r>
            </a:p>
          </p:txBody>
        </p:sp>
      </p:grpSp>
      <p:grpSp>
        <p:nvGrpSpPr>
          <p:cNvPr name="Group 100" id="100"/>
          <p:cNvGrpSpPr/>
          <p:nvPr/>
        </p:nvGrpSpPr>
        <p:grpSpPr>
          <a:xfrm rot="0">
            <a:off x="10131552" y="4974336"/>
            <a:ext cx="3182112" cy="694944"/>
            <a:chOff x="0" y="0"/>
            <a:chExt cx="4242816" cy="926592"/>
          </a:xfrm>
        </p:grpSpPr>
        <p:sp>
          <p:nvSpPr>
            <p:cNvPr name="Freeform 101" id="101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102" id="102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Assoc. de Standardizare din Ro</a:t>
              </a:r>
            </a:p>
          </p:txBody>
        </p:sp>
      </p:grpSp>
      <p:grpSp>
        <p:nvGrpSpPr>
          <p:cNvPr name="Group 103" id="103"/>
          <p:cNvGrpSpPr/>
          <p:nvPr/>
        </p:nvGrpSpPr>
        <p:grpSpPr>
          <a:xfrm rot="0">
            <a:off x="13706475" y="4196715"/>
            <a:ext cx="4133850" cy="1628394"/>
            <a:chOff x="0" y="0"/>
            <a:chExt cx="5511800" cy="2171192"/>
          </a:xfrm>
        </p:grpSpPr>
        <p:sp>
          <p:nvSpPr>
            <p:cNvPr name="Freeform 104" id="104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05" id="105"/>
          <p:cNvGrpSpPr/>
          <p:nvPr/>
        </p:nvGrpSpPr>
        <p:grpSpPr>
          <a:xfrm rot="0">
            <a:off x="13703303" y="4193543"/>
            <a:ext cx="720347" cy="1634747"/>
            <a:chOff x="0" y="0"/>
            <a:chExt cx="960463" cy="2179663"/>
          </a:xfrm>
        </p:grpSpPr>
        <p:sp>
          <p:nvSpPr>
            <p:cNvPr name="Freeform 106" id="106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07" id="107"/>
          <p:cNvGrpSpPr/>
          <p:nvPr/>
        </p:nvGrpSpPr>
        <p:grpSpPr>
          <a:xfrm rot="0">
            <a:off x="13716000" y="4206240"/>
            <a:ext cx="694944" cy="1609344"/>
            <a:chOff x="0" y="0"/>
            <a:chExt cx="926592" cy="2145792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109" id="109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BE</a:t>
              </a:r>
            </a:p>
          </p:txBody>
        </p:sp>
      </p:grpSp>
      <p:grpSp>
        <p:nvGrpSpPr>
          <p:cNvPr name="Group 110" id="110"/>
          <p:cNvGrpSpPr/>
          <p:nvPr/>
        </p:nvGrpSpPr>
        <p:grpSpPr>
          <a:xfrm rot="0">
            <a:off x="14520672" y="4334256"/>
            <a:ext cx="3182112" cy="585216"/>
            <a:chOff x="0" y="0"/>
            <a:chExt cx="4242816" cy="780288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112" id="112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EENA</a:t>
              </a:r>
            </a:p>
          </p:txBody>
        </p:sp>
      </p:grpSp>
      <p:grpSp>
        <p:nvGrpSpPr>
          <p:cNvPr name="Group 113" id="113"/>
          <p:cNvGrpSpPr/>
          <p:nvPr/>
        </p:nvGrpSpPr>
        <p:grpSpPr>
          <a:xfrm rot="0">
            <a:off x="14520672" y="4974336"/>
            <a:ext cx="3182112" cy="694944"/>
            <a:chOff x="0" y="0"/>
            <a:chExt cx="4242816" cy="926592"/>
          </a:xfrm>
        </p:grpSpPr>
        <p:sp>
          <p:nvSpPr>
            <p:cNvPr name="Freeform 114" id="114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115" id="115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European Emergency Number Asso</a:t>
              </a:r>
            </a:p>
          </p:txBody>
        </p:sp>
      </p:grpSp>
      <p:grpSp>
        <p:nvGrpSpPr>
          <p:cNvPr name="Group 116" id="116"/>
          <p:cNvGrpSpPr/>
          <p:nvPr/>
        </p:nvGrpSpPr>
        <p:grpSpPr>
          <a:xfrm rot="0">
            <a:off x="539115" y="6062091"/>
            <a:ext cx="4133850" cy="1628394"/>
            <a:chOff x="0" y="0"/>
            <a:chExt cx="5511800" cy="2171192"/>
          </a:xfrm>
        </p:grpSpPr>
        <p:sp>
          <p:nvSpPr>
            <p:cNvPr name="Freeform 117" id="117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18" id="118"/>
          <p:cNvGrpSpPr/>
          <p:nvPr/>
        </p:nvGrpSpPr>
        <p:grpSpPr>
          <a:xfrm rot="0">
            <a:off x="535943" y="6058919"/>
            <a:ext cx="720347" cy="1634747"/>
            <a:chOff x="0" y="0"/>
            <a:chExt cx="960463" cy="2179663"/>
          </a:xfrm>
        </p:grpSpPr>
        <p:sp>
          <p:nvSpPr>
            <p:cNvPr name="Freeform 119" id="119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20" id="120"/>
          <p:cNvGrpSpPr/>
          <p:nvPr/>
        </p:nvGrpSpPr>
        <p:grpSpPr>
          <a:xfrm rot="0">
            <a:off x="548640" y="6071616"/>
            <a:ext cx="694944" cy="1609344"/>
            <a:chOff x="0" y="0"/>
            <a:chExt cx="926592" cy="2145792"/>
          </a:xfrm>
        </p:grpSpPr>
        <p:sp>
          <p:nvSpPr>
            <p:cNvPr name="Freeform 121" id="121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122" id="122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IT</a:t>
              </a:r>
            </a:p>
          </p:txBody>
        </p:sp>
      </p:grpSp>
      <p:grpSp>
        <p:nvGrpSpPr>
          <p:cNvPr name="Group 123" id="123"/>
          <p:cNvGrpSpPr/>
          <p:nvPr/>
        </p:nvGrpSpPr>
        <p:grpSpPr>
          <a:xfrm rot="0">
            <a:off x="1353312" y="6199632"/>
            <a:ext cx="3182112" cy="585216"/>
            <a:chOff x="0" y="0"/>
            <a:chExt cx="4242816" cy="780288"/>
          </a:xfrm>
        </p:grpSpPr>
        <p:sp>
          <p:nvSpPr>
            <p:cNvPr name="Freeform 124" id="124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125" id="125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OGS</a:t>
              </a:r>
            </a:p>
          </p:txBody>
        </p:sp>
      </p:grpSp>
      <p:grpSp>
        <p:nvGrpSpPr>
          <p:cNvPr name="Group 126" id="126"/>
          <p:cNvGrpSpPr/>
          <p:nvPr/>
        </p:nvGrpSpPr>
        <p:grpSpPr>
          <a:xfrm rot="0">
            <a:off x="1353312" y="6839712"/>
            <a:ext cx="3182112" cy="694944"/>
            <a:chOff x="0" y="0"/>
            <a:chExt cx="4242816" cy="926592"/>
          </a:xfrm>
        </p:grpSpPr>
        <p:sp>
          <p:nvSpPr>
            <p:cNvPr name="Freeform 127" id="127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128" id="128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Ist. Naz. di Oceanografia e di</a:t>
              </a:r>
            </a:p>
          </p:txBody>
        </p:sp>
      </p:grpSp>
      <p:grpSp>
        <p:nvGrpSpPr>
          <p:cNvPr name="Group 129" id="129"/>
          <p:cNvGrpSpPr/>
          <p:nvPr/>
        </p:nvGrpSpPr>
        <p:grpSpPr>
          <a:xfrm rot="0">
            <a:off x="4928235" y="6062091"/>
            <a:ext cx="4133850" cy="1628394"/>
            <a:chOff x="0" y="0"/>
            <a:chExt cx="5511800" cy="2171192"/>
          </a:xfrm>
        </p:grpSpPr>
        <p:sp>
          <p:nvSpPr>
            <p:cNvPr name="Freeform 130" id="130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31" id="131"/>
          <p:cNvGrpSpPr/>
          <p:nvPr/>
        </p:nvGrpSpPr>
        <p:grpSpPr>
          <a:xfrm rot="0">
            <a:off x="4925063" y="6058919"/>
            <a:ext cx="720347" cy="1634747"/>
            <a:chOff x="0" y="0"/>
            <a:chExt cx="960463" cy="2179663"/>
          </a:xfrm>
        </p:grpSpPr>
        <p:sp>
          <p:nvSpPr>
            <p:cNvPr name="Freeform 132" id="132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33" id="133"/>
          <p:cNvGrpSpPr/>
          <p:nvPr/>
        </p:nvGrpSpPr>
        <p:grpSpPr>
          <a:xfrm rot="0">
            <a:off x="4937760" y="6071616"/>
            <a:ext cx="694944" cy="1609344"/>
            <a:chOff x="0" y="0"/>
            <a:chExt cx="926592" cy="2145792"/>
          </a:xfrm>
        </p:grpSpPr>
        <p:sp>
          <p:nvSpPr>
            <p:cNvPr name="Freeform 134" id="134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135" id="135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</a:t>
              </a:r>
            </a:p>
          </p:txBody>
        </p:sp>
      </p:grpSp>
      <p:grpSp>
        <p:nvGrpSpPr>
          <p:cNvPr name="Group 136" id="136"/>
          <p:cNvGrpSpPr/>
          <p:nvPr/>
        </p:nvGrpSpPr>
        <p:grpSpPr>
          <a:xfrm rot="0">
            <a:off x="5742432" y="6199632"/>
            <a:ext cx="3182112" cy="585216"/>
            <a:chOff x="0" y="0"/>
            <a:chExt cx="4242816" cy="780288"/>
          </a:xfrm>
        </p:grpSpPr>
        <p:sp>
          <p:nvSpPr>
            <p:cNvPr name="Freeform 137" id="137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138" id="138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EDGE</a:t>
              </a:r>
            </a:p>
          </p:txBody>
        </p:sp>
      </p:grpSp>
      <p:grpSp>
        <p:nvGrpSpPr>
          <p:cNvPr name="Group 139" id="139"/>
          <p:cNvGrpSpPr/>
          <p:nvPr/>
        </p:nvGrpSpPr>
        <p:grpSpPr>
          <a:xfrm rot="0">
            <a:off x="5742432" y="6839712"/>
            <a:ext cx="3182112" cy="694944"/>
            <a:chOff x="0" y="0"/>
            <a:chExt cx="4242816" cy="926592"/>
          </a:xfrm>
        </p:grpSpPr>
        <p:sp>
          <p:nvSpPr>
            <p:cNvPr name="Freeform 140" id="140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141" id="141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Edge in Earth Observation Scie</a:t>
              </a:r>
            </a:p>
          </p:txBody>
        </p:sp>
      </p:grpSp>
      <p:grpSp>
        <p:nvGrpSpPr>
          <p:cNvPr name="Group 142" id="142"/>
          <p:cNvGrpSpPr/>
          <p:nvPr/>
        </p:nvGrpSpPr>
        <p:grpSpPr>
          <a:xfrm rot="0">
            <a:off x="9317355" y="6062091"/>
            <a:ext cx="4133850" cy="1628394"/>
            <a:chOff x="0" y="0"/>
            <a:chExt cx="5511800" cy="2171192"/>
          </a:xfrm>
        </p:grpSpPr>
        <p:sp>
          <p:nvSpPr>
            <p:cNvPr name="Freeform 143" id="143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44" id="144"/>
          <p:cNvGrpSpPr/>
          <p:nvPr/>
        </p:nvGrpSpPr>
        <p:grpSpPr>
          <a:xfrm rot="0">
            <a:off x="9314183" y="6058919"/>
            <a:ext cx="720347" cy="1634747"/>
            <a:chOff x="0" y="0"/>
            <a:chExt cx="960463" cy="2179663"/>
          </a:xfrm>
        </p:grpSpPr>
        <p:sp>
          <p:nvSpPr>
            <p:cNvPr name="Freeform 145" id="145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46" id="146"/>
          <p:cNvGrpSpPr/>
          <p:nvPr/>
        </p:nvGrpSpPr>
        <p:grpSpPr>
          <a:xfrm rot="0">
            <a:off x="9326880" y="6071616"/>
            <a:ext cx="694944" cy="1609344"/>
            <a:chOff x="0" y="0"/>
            <a:chExt cx="926592" cy="2145792"/>
          </a:xfrm>
        </p:grpSpPr>
        <p:sp>
          <p:nvSpPr>
            <p:cNvPr name="Freeform 147" id="147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148" id="148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ES</a:t>
              </a:r>
            </a:p>
          </p:txBody>
        </p:sp>
      </p:grpSp>
      <p:grpSp>
        <p:nvGrpSpPr>
          <p:cNvPr name="Group 149" id="149"/>
          <p:cNvGrpSpPr/>
          <p:nvPr/>
        </p:nvGrpSpPr>
        <p:grpSpPr>
          <a:xfrm rot="0">
            <a:off x="10131552" y="6199632"/>
            <a:ext cx="3182112" cy="585216"/>
            <a:chOff x="0" y="0"/>
            <a:chExt cx="4242816" cy="780288"/>
          </a:xfrm>
        </p:grpSpPr>
        <p:sp>
          <p:nvSpPr>
            <p:cNvPr name="Freeform 150" id="150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151" id="151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MITIGA</a:t>
              </a:r>
            </a:p>
          </p:txBody>
        </p:sp>
      </p:grpSp>
      <p:grpSp>
        <p:nvGrpSpPr>
          <p:cNvPr name="Group 152" id="152"/>
          <p:cNvGrpSpPr/>
          <p:nvPr/>
        </p:nvGrpSpPr>
        <p:grpSpPr>
          <a:xfrm rot="0">
            <a:off x="10131552" y="6839712"/>
            <a:ext cx="3182112" cy="694944"/>
            <a:chOff x="0" y="0"/>
            <a:chExt cx="4242816" cy="926592"/>
          </a:xfrm>
        </p:grpSpPr>
        <p:sp>
          <p:nvSpPr>
            <p:cNvPr name="Freeform 153" id="153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154" id="154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Mitiga Solutions SL</a:t>
              </a:r>
            </a:p>
          </p:txBody>
        </p:sp>
      </p:grpSp>
      <p:grpSp>
        <p:nvGrpSpPr>
          <p:cNvPr name="Group 155" id="155"/>
          <p:cNvGrpSpPr/>
          <p:nvPr/>
        </p:nvGrpSpPr>
        <p:grpSpPr>
          <a:xfrm rot="0">
            <a:off x="13706475" y="6062091"/>
            <a:ext cx="4133850" cy="1628394"/>
            <a:chOff x="0" y="0"/>
            <a:chExt cx="5511800" cy="2171192"/>
          </a:xfrm>
        </p:grpSpPr>
        <p:sp>
          <p:nvSpPr>
            <p:cNvPr name="Freeform 156" id="156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57" id="157"/>
          <p:cNvGrpSpPr/>
          <p:nvPr/>
        </p:nvGrpSpPr>
        <p:grpSpPr>
          <a:xfrm rot="0">
            <a:off x="13703303" y="6058919"/>
            <a:ext cx="720347" cy="1634747"/>
            <a:chOff x="0" y="0"/>
            <a:chExt cx="960463" cy="2179663"/>
          </a:xfrm>
        </p:grpSpPr>
        <p:sp>
          <p:nvSpPr>
            <p:cNvPr name="Freeform 158" id="158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59" id="159"/>
          <p:cNvGrpSpPr/>
          <p:nvPr/>
        </p:nvGrpSpPr>
        <p:grpSpPr>
          <a:xfrm rot="0">
            <a:off x="13716000" y="6071616"/>
            <a:ext cx="694944" cy="1609344"/>
            <a:chOff x="0" y="0"/>
            <a:chExt cx="926592" cy="2145792"/>
          </a:xfrm>
        </p:grpSpPr>
        <p:sp>
          <p:nvSpPr>
            <p:cNvPr name="Freeform 160" id="160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161" id="161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ES</a:t>
              </a:r>
            </a:p>
          </p:txBody>
        </p:sp>
      </p:grpSp>
      <p:grpSp>
        <p:nvGrpSpPr>
          <p:cNvPr name="Group 162" id="162"/>
          <p:cNvGrpSpPr/>
          <p:nvPr/>
        </p:nvGrpSpPr>
        <p:grpSpPr>
          <a:xfrm rot="0">
            <a:off x="14520672" y="6199632"/>
            <a:ext cx="3182112" cy="585216"/>
            <a:chOff x="0" y="0"/>
            <a:chExt cx="4242816" cy="780288"/>
          </a:xfrm>
        </p:grpSpPr>
        <p:sp>
          <p:nvSpPr>
            <p:cNvPr name="Freeform 163" id="163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164" id="164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Meteocat</a:t>
              </a:r>
            </a:p>
          </p:txBody>
        </p:sp>
      </p:grpSp>
      <p:grpSp>
        <p:nvGrpSpPr>
          <p:cNvPr name="Group 165" id="165"/>
          <p:cNvGrpSpPr/>
          <p:nvPr/>
        </p:nvGrpSpPr>
        <p:grpSpPr>
          <a:xfrm rot="0">
            <a:off x="14520672" y="6839712"/>
            <a:ext cx="3182112" cy="694944"/>
            <a:chOff x="0" y="0"/>
            <a:chExt cx="4242816" cy="926592"/>
          </a:xfrm>
        </p:grpSpPr>
        <p:sp>
          <p:nvSpPr>
            <p:cNvPr name="Freeform 166" id="166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167" id="167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Servei Meteorologic de Catalun</a:t>
              </a:r>
            </a:p>
          </p:txBody>
        </p:sp>
      </p:grpSp>
      <p:grpSp>
        <p:nvGrpSpPr>
          <p:cNvPr name="Group 168" id="168"/>
          <p:cNvGrpSpPr/>
          <p:nvPr/>
        </p:nvGrpSpPr>
        <p:grpSpPr>
          <a:xfrm rot="0">
            <a:off x="539115" y="7927467"/>
            <a:ext cx="4133850" cy="1628394"/>
            <a:chOff x="0" y="0"/>
            <a:chExt cx="5511800" cy="2171192"/>
          </a:xfrm>
        </p:grpSpPr>
        <p:sp>
          <p:nvSpPr>
            <p:cNvPr name="Freeform 169" id="169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70" id="170"/>
          <p:cNvGrpSpPr/>
          <p:nvPr/>
        </p:nvGrpSpPr>
        <p:grpSpPr>
          <a:xfrm rot="0">
            <a:off x="535943" y="7924295"/>
            <a:ext cx="720347" cy="1634747"/>
            <a:chOff x="0" y="0"/>
            <a:chExt cx="960463" cy="2179663"/>
          </a:xfrm>
        </p:grpSpPr>
        <p:sp>
          <p:nvSpPr>
            <p:cNvPr name="Freeform 171" id="171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72" id="172"/>
          <p:cNvGrpSpPr/>
          <p:nvPr/>
        </p:nvGrpSpPr>
        <p:grpSpPr>
          <a:xfrm rot="0">
            <a:off x="548640" y="7936992"/>
            <a:ext cx="694944" cy="1609344"/>
            <a:chOff x="0" y="0"/>
            <a:chExt cx="926592" cy="2145792"/>
          </a:xfrm>
        </p:grpSpPr>
        <p:sp>
          <p:nvSpPr>
            <p:cNvPr name="Freeform 173" id="173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174" id="174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IT</a:t>
              </a:r>
            </a:p>
          </p:txBody>
        </p:sp>
      </p:grpSp>
      <p:grpSp>
        <p:nvGrpSpPr>
          <p:cNvPr name="Group 175" id="175"/>
          <p:cNvGrpSpPr/>
          <p:nvPr/>
        </p:nvGrpSpPr>
        <p:grpSpPr>
          <a:xfrm rot="0">
            <a:off x="1353312" y="8065008"/>
            <a:ext cx="3182112" cy="585216"/>
            <a:chOff x="0" y="0"/>
            <a:chExt cx="4242816" cy="780288"/>
          </a:xfrm>
        </p:grpSpPr>
        <p:sp>
          <p:nvSpPr>
            <p:cNvPr name="Freeform 176" id="176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177" id="177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IME</a:t>
              </a:r>
            </a:p>
          </p:txBody>
        </p:sp>
      </p:grpSp>
      <p:grpSp>
        <p:nvGrpSpPr>
          <p:cNvPr name="Group 178" id="178"/>
          <p:cNvGrpSpPr/>
          <p:nvPr/>
        </p:nvGrpSpPr>
        <p:grpSpPr>
          <a:xfrm rot="0">
            <a:off x="1353312" y="8705088"/>
            <a:ext cx="3182112" cy="694944"/>
            <a:chOff x="0" y="0"/>
            <a:chExt cx="4242816" cy="926592"/>
          </a:xfrm>
        </p:grpSpPr>
        <p:sp>
          <p:nvSpPr>
            <p:cNvPr name="Freeform 179" id="179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180" id="180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ItaliaMeteo — Nat. Meteorology</a:t>
              </a:r>
            </a:p>
          </p:txBody>
        </p:sp>
      </p:grpSp>
      <p:grpSp>
        <p:nvGrpSpPr>
          <p:cNvPr name="Group 181" id="181"/>
          <p:cNvGrpSpPr/>
          <p:nvPr/>
        </p:nvGrpSpPr>
        <p:grpSpPr>
          <a:xfrm rot="0">
            <a:off x="4928235" y="7927467"/>
            <a:ext cx="4133850" cy="1628394"/>
            <a:chOff x="0" y="0"/>
            <a:chExt cx="5511800" cy="2171192"/>
          </a:xfrm>
        </p:grpSpPr>
        <p:sp>
          <p:nvSpPr>
            <p:cNvPr name="Freeform 182" id="182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83" id="183"/>
          <p:cNvGrpSpPr/>
          <p:nvPr/>
        </p:nvGrpSpPr>
        <p:grpSpPr>
          <a:xfrm rot="0">
            <a:off x="4925063" y="7924295"/>
            <a:ext cx="720347" cy="1634747"/>
            <a:chOff x="0" y="0"/>
            <a:chExt cx="960463" cy="2179663"/>
          </a:xfrm>
        </p:grpSpPr>
        <p:sp>
          <p:nvSpPr>
            <p:cNvPr name="Freeform 184" id="184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85" id="185"/>
          <p:cNvGrpSpPr/>
          <p:nvPr/>
        </p:nvGrpSpPr>
        <p:grpSpPr>
          <a:xfrm rot="0">
            <a:off x="4937760" y="7936992"/>
            <a:ext cx="694944" cy="1609344"/>
            <a:chOff x="0" y="0"/>
            <a:chExt cx="926592" cy="2145792"/>
          </a:xfrm>
        </p:grpSpPr>
        <p:sp>
          <p:nvSpPr>
            <p:cNvPr name="Freeform 186" id="186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187" id="187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AT</a:t>
              </a:r>
            </a:p>
          </p:txBody>
        </p:sp>
      </p:grpSp>
      <p:grpSp>
        <p:nvGrpSpPr>
          <p:cNvPr name="Group 188" id="188"/>
          <p:cNvGrpSpPr/>
          <p:nvPr/>
        </p:nvGrpSpPr>
        <p:grpSpPr>
          <a:xfrm rot="0">
            <a:off x="5742432" y="8065008"/>
            <a:ext cx="3182112" cy="585216"/>
            <a:chOff x="0" y="0"/>
            <a:chExt cx="4242816" cy="780288"/>
          </a:xfrm>
        </p:grpSpPr>
        <p:sp>
          <p:nvSpPr>
            <p:cNvPr name="Freeform 189" id="189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190" id="190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GSA</a:t>
              </a:r>
            </a:p>
          </p:txBody>
        </p:sp>
      </p:grpSp>
      <p:grpSp>
        <p:nvGrpSpPr>
          <p:cNvPr name="Group 191" id="191"/>
          <p:cNvGrpSpPr/>
          <p:nvPr/>
        </p:nvGrpSpPr>
        <p:grpSpPr>
          <a:xfrm rot="0">
            <a:off x="5742432" y="8705088"/>
            <a:ext cx="3182112" cy="694944"/>
            <a:chOff x="0" y="0"/>
            <a:chExt cx="4242816" cy="926592"/>
          </a:xfrm>
        </p:grpSpPr>
        <p:sp>
          <p:nvSpPr>
            <p:cNvPr name="Freeform 192" id="192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193" id="193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GeoSphere Austria</a:t>
              </a:r>
            </a:p>
          </p:txBody>
        </p:sp>
      </p:grpSp>
      <p:grpSp>
        <p:nvGrpSpPr>
          <p:cNvPr name="Group 194" id="194"/>
          <p:cNvGrpSpPr/>
          <p:nvPr/>
        </p:nvGrpSpPr>
        <p:grpSpPr>
          <a:xfrm rot="0">
            <a:off x="9317355" y="7927467"/>
            <a:ext cx="4133850" cy="1628394"/>
            <a:chOff x="0" y="0"/>
            <a:chExt cx="5511800" cy="2171192"/>
          </a:xfrm>
        </p:grpSpPr>
        <p:sp>
          <p:nvSpPr>
            <p:cNvPr name="Freeform 195" id="195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96" id="196"/>
          <p:cNvGrpSpPr/>
          <p:nvPr/>
        </p:nvGrpSpPr>
        <p:grpSpPr>
          <a:xfrm rot="0">
            <a:off x="9314183" y="7924295"/>
            <a:ext cx="720347" cy="1634747"/>
            <a:chOff x="0" y="0"/>
            <a:chExt cx="960463" cy="2179663"/>
          </a:xfrm>
        </p:grpSpPr>
        <p:sp>
          <p:nvSpPr>
            <p:cNvPr name="Freeform 197" id="197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198" id="198"/>
          <p:cNvGrpSpPr/>
          <p:nvPr/>
        </p:nvGrpSpPr>
        <p:grpSpPr>
          <a:xfrm rot="0">
            <a:off x="9326880" y="7936992"/>
            <a:ext cx="694944" cy="1609344"/>
            <a:chOff x="0" y="0"/>
            <a:chExt cx="926592" cy="2145792"/>
          </a:xfrm>
        </p:grpSpPr>
        <p:sp>
          <p:nvSpPr>
            <p:cNvPr name="Freeform 199" id="199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200" id="200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</a:t>
              </a:r>
            </a:p>
          </p:txBody>
        </p:sp>
      </p:grpSp>
      <p:grpSp>
        <p:nvGrpSpPr>
          <p:cNvPr name="Group 201" id="201"/>
          <p:cNvGrpSpPr/>
          <p:nvPr/>
        </p:nvGrpSpPr>
        <p:grpSpPr>
          <a:xfrm rot="0">
            <a:off x="10131552" y="8065008"/>
            <a:ext cx="3182112" cy="585216"/>
            <a:chOff x="0" y="0"/>
            <a:chExt cx="4242816" cy="780288"/>
          </a:xfrm>
        </p:grpSpPr>
        <p:sp>
          <p:nvSpPr>
            <p:cNvPr name="Freeform 202" id="202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203" id="203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ARSO</a:t>
              </a:r>
            </a:p>
          </p:txBody>
        </p:sp>
      </p:grpSp>
      <p:grpSp>
        <p:nvGrpSpPr>
          <p:cNvPr name="Group 204" id="204"/>
          <p:cNvGrpSpPr/>
          <p:nvPr/>
        </p:nvGrpSpPr>
        <p:grpSpPr>
          <a:xfrm rot="0">
            <a:off x="10131552" y="8705088"/>
            <a:ext cx="3182112" cy="694944"/>
            <a:chOff x="0" y="0"/>
            <a:chExt cx="4242816" cy="926592"/>
          </a:xfrm>
        </p:grpSpPr>
        <p:sp>
          <p:nvSpPr>
            <p:cNvPr name="Freeform 205" id="205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206" id="206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Agencija Republike Slovenije z</a:t>
              </a:r>
            </a:p>
          </p:txBody>
        </p:sp>
      </p:grpSp>
      <p:grpSp>
        <p:nvGrpSpPr>
          <p:cNvPr name="Group 207" id="207"/>
          <p:cNvGrpSpPr/>
          <p:nvPr/>
        </p:nvGrpSpPr>
        <p:grpSpPr>
          <a:xfrm rot="0">
            <a:off x="13706475" y="7927467"/>
            <a:ext cx="4133850" cy="1628394"/>
            <a:chOff x="0" y="0"/>
            <a:chExt cx="5511800" cy="2171192"/>
          </a:xfrm>
        </p:grpSpPr>
        <p:sp>
          <p:nvSpPr>
            <p:cNvPr name="Freeform 208" id="208"/>
            <p:cNvSpPr/>
            <p:nvPr/>
          </p:nvSpPr>
          <p:spPr>
            <a:xfrm flipH="false" flipV="false" rot="0">
              <a:off x="0" y="0"/>
              <a:ext cx="5511800" cy="2171192"/>
            </a:xfrm>
            <a:custGeom>
              <a:avLst/>
              <a:gdLst/>
              <a:ahLst/>
              <a:cxnLst/>
              <a:rect r="r" b="b" t="t" l="l"/>
              <a:pathLst>
                <a:path h="2171192" w="5511800">
                  <a:moveTo>
                    <a:pt x="0" y="0"/>
                  </a:moveTo>
                  <a:lnTo>
                    <a:pt x="5511800" y="0"/>
                  </a:lnTo>
                  <a:lnTo>
                    <a:pt x="5511800" y="2171192"/>
                  </a:lnTo>
                  <a:lnTo>
                    <a:pt x="0" y="2171192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209" id="209"/>
          <p:cNvGrpSpPr/>
          <p:nvPr/>
        </p:nvGrpSpPr>
        <p:grpSpPr>
          <a:xfrm rot="0">
            <a:off x="13703303" y="7924295"/>
            <a:ext cx="720347" cy="1634747"/>
            <a:chOff x="0" y="0"/>
            <a:chExt cx="960463" cy="2179663"/>
          </a:xfrm>
        </p:grpSpPr>
        <p:sp>
          <p:nvSpPr>
            <p:cNvPr name="Freeform 210" id="210"/>
            <p:cNvSpPr/>
            <p:nvPr/>
          </p:nvSpPr>
          <p:spPr>
            <a:xfrm flipH="false" flipV="false" rot="0">
              <a:off x="0" y="0"/>
              <a:ext cx="960501" cy="2179701"/>
            </a:xfrm>
            <a:custGeom>
              <a:avLst/>
              <a:gdLst/>
              <a:ahLst/>
              <a:cxnLst/>
              <a:rect r="r" b="b" t="t" l="l"/>
              <a:pathLst>
                <a:path h="2179701" w="960501">
                  <a:moveTo>
                    <a:pt x="0" y="0"/>
                  </a:moveTo>
                  <a:lnTo>
                    <a:pt x="960501" y="0"/>
                  </a:lnTo>
                  <a:lnTo>
                    <a:pt x="960501" y="2179701"/>
                  </a:lnTo>
                  <a:lnTo>
                    <a:pt x="0" y="2179701"/>
                  </a:lnTo>
                  <a:close/>
                </a:path>
              </a:pathLst>
            </a:custGeom>
            <a:solidFill>
              <a:srgbClr val="1A3A5C"/>
            </a:solidFill>
            <a:ln w="25400" cap="sq">
              <a:solidFill>
                <a:srgbClr val="1A3A5C"/>
              </a:solidFill>
              <a:prstDash val="solid"/>
              <a:miter/>
            </a:ln>
          </p:spPr>
        </p:sp>
      </p:grpSp>
      <p:grpSp>
        <p:nvGrpSpPr>
          <p:cNvPr name="Group 211" id="211"/>
          <p:cNvGrpSpPr/>
          <p:nvPr/>
        </p:nvGrpSpPr>
        <p:grpSpPr>
          <a:xfrm rot="0">
            <a:off x="13716000" y="7936992"/>
            <a:ext cx="694944" cy="1609344"/>
            <a:chOff x="0" y="0"/>
            <a:chExt cx="926592" cy="2145792"/>
          </a:xfrm>
        </p:grpSpPr>
        <p:sp>
          <p:nvSpPr>
            <p:cNvPr name="Freeform 212" id="212"/>
            <p:cNvSpPr/>
            <p:nvPr/>
          </p:nvSpPr>
          <p:spPr>
            <a:xfrm flipH="false" flipV="false" rot="0">
              <a:off x="0" y="0"/>
              <a:ext cx="926592" cy="2145792"/>
            </a:xfrm>
            <a:custGeom>
              <a:avLst/>
              <a:gdLst/>
              <a:ahLst/>
              <a:cxnLst/>
              <a:rect r="r" b="b" t="t" l="l"/>
              <a:pathLst>
                <a:path h="2145792" w="926592">
                  <a:moveTo>
                    <a:pt x="0" y="0"/>
                  </a:moveTo>
                  <a:lnTo>
                    <a:pt x="926592" y="0"/>
                  </a:lnTo>
                  <a:lnTo>
                    <a:pt x="926592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47124" t="0" r="-247124" b="0"/>
              </a:stretch>
            </a:blipFill>
          </p:spPr>
        </p:sp>
        <p:sp>
          <p:nvSpPr>
            <p:cNvPr name="TextBox 213" id="213"/>
            <p:cNvSpPr txBox="true"/>
            <p:nvPr/>
          </p:nvSpPr>
          <p:spPr>
            <a:xfrm>
              <a:off x="0" y="-38100"/>
              <a:ext cx="926592" cy="21838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D8E0E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FR</a:t>
              </a:r>
            </a:p>
          </p:txBody>
        </p:sp>
      </p:grpSp>
      <p:grpSp>
        <p:nvGrpSpPr>
          <p:cNvPr name="Group 214" id="214"/>
          <p:cNvGrpSpPr/>
          <p:nvPr/>
        </p:nvGrpSpPr>
        <p:grpSpPr>
          <a:xfrm rot="0">
            <a:off x="14520672" y="8065008"/>
            <a:ext cx="3182112" cy="585216"/>
            <a:chOff x="0" y="0"/>
            <a:chExt cx="4242816" cy="780288"/>
          </a:xfrm>
        </p:grpSpPr>
        <p:sp>
          <p:nvSpPr>
            <p:cNvPr name="Freeform 215" id="215"/>
            <p:cNvSpPr/>
            <p:nvPr/>
          </p:nvSpPr>
          <p:spPr>
            <a:xfrm flipH="false" flipV="false" rot="0">
              <a:off x="0" y="0"/>
              <a:ext cx="4242816" cy="780288"/>
            </a:xfrm>
            <a:custGeom>
              <a:avLst/>
              <a:gdLst/>
              <a:ahLst/>
              <a:cxnLst/>
              <a:rect r="r" b="b" t="t" l="l"/>
              <a:pathLst>
                <a:path h="780288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949" r="0" b="-55949"/>
              </a:stretch>
            </a:blipFill>
          </p:spPr>
        </p:sp>
        <p:sp>
          <p:nvSpPr>
            <p:cNvPr name="TextBox 216" id="216"/>
            <p:cNvSpPr txBox="true"/>
            <p:nvPr/>
          </p:nvSpPr>
          <p:spPr>
            <a:xfrm>
              <a:off x="0" y="-38100"/>
              <a:ext cx="4242816" cy="8183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SIS2B</a:t>
              </a:r>
            </a:p>
          </p:txBody>
        </p:sp>
      </p:grpSp>
      <p:grpSp>
        <p:nvGrpSpPr>
          <p:cNvPr name="Group 217" id="217"/>
          <p:cNvGrpSpPr/>
          <p:nvPr/>
        </p:nvGrpSpPr>
        <p:grpSpPr>
          <a:xfrm rot="0">
            <a:off x="14520672" y="8705088"/>
            <a:ext cx="3182112" cy="694944"/>
            <a:chOff x="0" y="0"/>
            <a:chExt cx="4242816" cy="926592"/>
          </a:xfrm>
        </p:grpSpPr>
        <p:sp>
          <p:nvSpPr>
            <p:cNvPr name="Freeform 218" id="218"/>
            <p:cNvSpPr/>
            <p:nvPr/>
          </p:nvSpPr>
          <p:spPr>
            <a:xfrm flipH="false" flipV="false" rot="0">
              <a:off x="0" y="0"/>
              <a:ext cx="4242816" cy="926592"/>
            </a:xfrm>
            <a:custGeom>
              <a:avLst/>
              <a:gdLst/>
              <a:ahLst/>
              <a:cxnLst/>
              <a:rect r="r" b="b" t="t" l="l"/>
              <a:pathLst>
                <a:path h="926592" w="4242816">
                  <a:moveTo>
                    <a:pt x="0" y="0"/>
                  </a:moveTo>
                  <a:lnTo>
                    <a:pt x="4242816" y="0"/>
                  </a:lnTo>
                  <a:lnTo>
                    <a:pt x="4242816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220" r="0" b="-39220"/>
              </a:stretch>
            </a:blipFill>
          </p:spPr>
        </p:sp>
        <p:sp>
          <p:nvSpPr>
            <p:cNvPr name="TextBox 219" id="219"/>
            <p:cNvSpPr txBox="true"/>
            <p:nvPr/>
          </p:nvSpPr>
          <p:spPr>
            <a:xfrm>
              <a:off x="0" y="-38100"/>
              <a:ext cx="4242816" cy="9646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7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Service Départ. d'Incendie H-C</a:t>
              </a:r>
            </a:p>
          </p:txBody>
        </p:sp>
      </p:grpSp>
      <p:grpSp>
        <p:nvGrpSpPr>
          <p:cNvPr name="Group 220" id="220"/>
          <p:cNvGrpSpPr/>
          <p:nvPr/>
        </p:nvGrpSpPr>
        <p:grpSpPr>
          <a:xfrm rot="0">
            <a:off x="329184" y="9052560"/>
            <a:ext cx="1097280" cy="1097280"/>
            <a:chOff x="0" y="0"/>
            <a:chExt cx="1463040" cy="1463040"/>
          </a:xfrm>
        </p:grpSpPr>
        <p:sp>
          <p:nvSpPr>
            <p:cNvPr name="Freeform 221" id="221" descr="preencoded.png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22" id="222"/>
          <p:cNvGrpSpPr/>
          <p:nvPr/>
        </p:nvGrpSpPr>
        <p:grpSpPr>
          <a:xfrm rot="0">
            <a:off x="1609344" y="9235440"/>
            <a:ext cx="2743200" cy="822960"/>
            <a:chOff x="0" y="0"/>
            <a:chExt cx="3657600" cy="1097280"/>
          </a:xfrm>
        </p:grpSpPr>
        <p:sp>
          <p:nvSpPr>
            <p:cNvPr name="Freeform 223" id="223" descr="preencoded.png"/>
            <p:cNvSpPr/>
            <p:nvPr/>
          </p:nvSpPr>
          <p:spPr>
            <a:xfrm flipH="false" flipV="false" rot="0">
              <a:off x="0" y="0"/>
              <a:ext cx="3657600" cy="1097280"/>
            </a:xfrm>
            <a:custGeom>
              <a:avLst/>
              <a:gdLst/>
              <a:ahLst/>
              <a:cxnLst/>
              <a:rect r="r" b="b" t="t" l="l"/>
              <a:pathLst>
                <a:path h="1097280" w="3657600">
                  <a:moveTo>
                    <a:pt x="0" y="0"/>
                  </a:moveTo>
                  <a:lnTo>
                    <a:pt x="3657600" y="0"/>
                  </a:lnTo>
                  <a:lnTo>
                    <a:pt x="3657600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7255" t="0" r="-17255" b="0"/>
              </a:stretch>
            </a:blipFill>
          </p:spPr>
        </p:sp>
      </p:grpSp>
      <p:grpSp>
        <p:nvGrpSpPr>
          <p:cNvPr name="Group 224" id="224"/>
          <p:cNvGrpSpPr/>
          <p:nvPr/>
        </p:nvGrpSpPr>
        <p:grpSpPr>
          <a:xfrm rot="0">
            <a:off x="9144000" y="9838944"/>
            <a:ext cx="8778240" cy="402336"/>
            <a:chOff x="0" y="0"/>
            <a:chExt cx="11704320" cy="536448"/>
          </a:xfrm>
        </p:grpSpPr>
        <p:sp>
          <p:nvSpPr>
            <p:cNvPr name="Freeform 225" id="225"/>
            <p:cNvSpPr/>
            <p:nvPr/>
          </p:nvSpPr>
          <p:spPr>
            <a:xfrm flipH="false" flipV="false" rot="0">
              <a:off x="0" y="0"/>
              <a:ext cx="11704320" cy="536448"/>
            </a:xfrm>
            <a:custGeom>
              <a:avLst/>
              <a:gdLst/>
              <a:ahLst/>
              <a:cxnLst/>
              <a:rect r="r" b="b" t="t" l="l"/>
              <a:pathLst>
                <a:path h="536448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536448"/>
                  </a:lnTo>
                  <a:lnTo>
                    <a:pt x="0" y="5364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8" r="0" b="-375128"/>
              </a:stretch>
            </a:blipFill>
          </p:spPr>
        </p:sp>
        <p:sp>
          <p:nvSpPr>
            <p:cNvPr name="TextBox 226" id="226"/>
            <p:cNvSpPr txBox="true"/>
            <p:nvPr/>
          </p:nvSpPr>
          <p:spPr>
            <a:xfrm>
              <a:off x="0" y="-28575"/>
              <a:ext cx="11704320" cy="5650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79"/>
                </a:lnSpc>
              </a:pPr>
              <a:r>
                <a:rPr lang="en-US" sz="1399">
                  <a:solidFill>
                    <a:srgbClr val="6B84A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Project No. 101225852 | Funded by the European Union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854203"/>
            <a:chOff x="0" y="0"/>
            <a:chExt cx="24417871" cy="2472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2472309"/>
            </a:xfrm>
            <a:custGeom>
              <a:avLst/>
              <a:gdLst/>
              <a:ahLst/>
              <a:cxnLst/>
              <a:rect r="r" b="b" t="t" l="l"/>
              <a:pathLst>
                <a:path h="2472309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2472309"/>
                  </a:lnTo>
                  <a:lnTo>
                    <a:pt x="0" y="247230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-12697" y="1816103"/>
            <a:ext cx="18313403" cy="125987"/>
            <a:chOff x="0" y="0"/>
            <a:chExt cx="24417871" cy="16798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17910" cy="168021"/>
            </a:xfrm>
            <a:custGeom>
              <a:avLst/>
              <a:gdLst/>
              <a:ahLst/>
              <a:cxnLst/>
              <a:rect r="r" b="b" t="t" l="l"/>
              <a:pathLst>
                <a:path h="168021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68021"/>
                  </a:lnTo>
                  <a:lnTo>
                    <a:pt x="0" y="168021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731520" y="0"/>
            <a:ext cx="12801600" cy="1828800"/>
            <a:chOff x="0" y="0"/>
            <a:chExt cx="17068800" cy="2438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068800" cy="2438400"/>
            </a:xfrm>
            <a:custGeom>
              <a:avLst/>
              <a:gdLst/>
              <a:ahLst/>
              <a:cxnLst/>
              <a:rect r="r" b="b" t="t" l="l"/>
              <a:pathLst>
                <a:path h="2438400" w="17068800">
                  <a:moveTo>
                    <a:pt x="0" y="0"/>
                  </a:moveTo>
                  <a:lnTo>
                    <a:pt x="17068800" y="0"/>
                  </a:lnTo>
                  <a:lnTo>
                    <a:pt x="1706880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123825"/>
              <a:ext cx="17068800" cy="25622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200"/>
                </a:lnSpc>
              </a:pPr>
              <a:r>
                <a:rPr lang="en-US" sz="6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Timeline &amp; Budget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-2554729" y="603504"/>
            <a:ext cx="6035040" cy="1828800"/>
            <a:chOff x="0" y="0"/>
            <a:chExt cx="8046720" cy="24384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046720" cy="2438400"/>
            </a:xfrm>
            <a:custGeom>
              <a:avLst/>
              <a:gdLst/>
              <a:ahLst/>
              <a:cxnLst/>
              <a:rect r="r" b="b" t="t" l="l"/>
              <a:pathLst>
                <a:path h="2438400" w="8046720">
                  <a:moveTo>
                    <a:pt x="0" y="0"/>
                  </a:moveTo>
                  <a:lnTo>
                    <a:pt x="8046720" y="0"/>
                  </a:lnTo>
                  <a:lnTo>
                    <a:pt x="804672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300" r="0" b="-1430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046720" cy="24765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879"/>
                </a:lnSpc>
              </a:pPr>
              <a:r>
                <a:rPr lang="en-US" sz="2400">
                  <a:solidFill>
                    <a:srgbClr val="F28C2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Oct 2025 – Sep 2028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31520" y="2103120"/>
            <a:ext cx="9144000" cy="658368"/>
            <a:chOff x="0" y="0"/>
            <a:chExt cx="12192000" cy="87782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192000" cy="877824"/>
            </a:xfrm>
            <a:custGeom>
              <a:avLst/>
              <a:gdLst/>
              <a:ahLst/>
              <a:cxnLst/>
              <a:rect r="r" b="b" t="t" l="l"/>
              <a:pathLst>
                <a:path h="877824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0625" r="0" b="-220625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2192000" cy="93497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sz="26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PROJECT TIMELINE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18823" y="3059687"/>
            <a:ext cx="16850363" cy="208283"/>
            <a:chOff x="0" y="0"/>
            <a:chExt cx="22467151" cy="27771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467188" cy="277749"/>
            </a:xfrm>
            <a:custGeom>
              <a:avLst/>
              <a:gdLst/>
              <a:ahLst/>
              <a:cxnLst/>
              <a:rect r="r" b="b" t="t" l="l"/>
              <a:pathLst>
                <a:path h="277749" w="22467188">
                  <a:moveTo>
                    <a:pt x="0" y="0"/>
                  </a:moveTo>
                  <a:lnTo>
                    <a:pt x="22467188" y="0"/>
                  </a:lnTo>
                  <a:lnTo>
                    <a:pt x="22467188" y="277749"/>
                  </a:lnTo>
                  <a:lnTo>
                    <a:pt x="0" y="277749"/>
                  </a:lnTo>
                  <a:close/>
                </a:path>
              </a:pathLst>
            </a:custGeom>
            <a:solidFill>
              <a:srgbClr val="D8E0EA"/>
            </a:solidFill>
            <a:ln w="25400" cap="sq">
              <a:solidFill>
                <a:srgbClr val="D8E0EA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718823" y="3059687"/>
            <a:ext cx="16850363" cy="208283"/>
            <a:chOff x="0" y="0"/>
            <a:chExt cx="22467151" cy="27771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2467188" cy="277749"/>
            </a:xfrm>
            <a:custGeom>
              <a:avLst/>
              <a:gdLst/>
              <a:ahLst/>
              <a:cxnLst/>
              <a:rect r="r" b="b" t="t" l="l"/>
              <a:pathLst>
                <a:path h="277749" w="22467188">
                  <a:moveTo>
                    <a:pt x="0" y="0"/>
                  </a:moveTo>
                  <a:lnTo>
                    <a:pt x="22467188" y="0"/>
                  </a:lnTo>
                  <a:lnTo>
                    <a:pt x="22467188" y="277749"/>
                  </a:lnTo>
                  <a:lnTo>
                    <a:pt x="0" y="27774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462791" y="2949959"/>
            <a:ext cx="537467" cy="537467"/>
            <a:chOff x="0" y="0"/>
            <a:chExt cx="716623" cy="71662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16661" cy="716661"/>
            </a:xfrm>
            <a:custGeom>
              <a:avLst/>
              <a:gdLst/>
              <a:ahLst/>
              <a:cxnLst/>
              <a:rect r="r" b="b" t="t" l="l"/>
              <a:pathLst>
                <a:path h="716661" w="716661">
                  <a:moveTo>
                    <a:pt x="0" y="358267"/>
                  </a:moveTo>
                  <a:cubicBezTo>
                    <a:pt x="0" y="160401"/>
                    <a:pt x="160401" y="0"/>
                    <a:pt x="358267" y="0"/>
                  </a:cubicBezTo>
                  <a:cubicBezTo>
                    <a:pt x="556133" y="0"/>
                    <a:pt x="716661" y="160401"/>
                    <a:pt x="716661" y="358267"/>
                  </a:cubicBezTo>
                  <a:cubicBezTo>
                    <a:pt x="716661" y="556133"/>
                    <a:pt x="556260" y="716661"/>
                    <a:pt x="358267" y="716661"/>
                  </a:cubicBezTo>
                  <a:cubicBezTo>
                    <a:pt x="160274" y="716661"/>
                    <a:pt x="0" y="556260"/>
                    <a:pt x="0" y="358267"/>
                  </a:cubicBez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BAE40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-182880" y="3566160"/>
            <a:ext cx="2194560" cy="1188720"/>
            <a:chOff x="0" y="0"/>
            <a:chExt cx="2926080" cy="158496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926080" cy="1584960"/>
            </a:xfrm>
            <a:custGeom>
              <a:avLst/>
              <a:gdLst/>
              <a:ahLst/>
              <a:cxnLst/>
              <a:rect r="r" b="b" t="t" l="l"/>
              <a:pathLst>
                <a:path h="1584960" w="2926080">
                  <a:moveTo>
                    <a:pt x="0" y="0"/>
                  </a:moveTo>
                  <a:lnTo>
                    <a:pt x="2926080" y="0"/>
                  </a:lnTo>
                  <a:lnTo>
                    <a:pt x="292608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9497" t="0" r="-19497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2926080" cy="16230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Oct 2025</a:t>
              </a:r>
            </a:p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Start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3754631" y="2949959"/>
            <a:ext cx="537467" cy="537467"/>
            <a:chOff x="0" y="0"/>
            <a:chExt cx="716623" cy="71662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16661" cy="716661"/>
            </a:xfrm>
            <a:custGeom>
              <a:avLst/>
              <a:gdLst/>
              <a:ahLst/>
              <a:cxnLst/>
              <a:rect r="r" b="b" t="t" l="l"/>
              <a:pathLst>
                <a:path h="716661" w="716661">
                  <a:moveTo>
                    <a:pt x="0" y="358267"/>
                  </a:moveTo>
                  <a:cubicBezTo>
                    <a:pt x="0" y="160401"/>
                    <a:pt x="160401" y="0"/>
                    <a:pt x="358267" y="0"/>
                  </a:cubicBezTo>
                  <a:cubicBezTo>
                    <a:pt x="556133" y="0"/>
                    <a:pt x="716661" y="160401"/>
                    <a:pt x="716661" y="358267"/>
                  </a:cubicBezTo>
                  <a:cubicBezTo>
                    <a:pt x="716661" y="556133"/>
                    <a:pt x="556260" y="716661"/>
                    <a:pt x="358267" y="716661"/>
                  </a:cubicBezTo>
                  <a:cubicBezTo>
                    <a:pt x="160274" y="716661"/>
                    <a:pt x="0" y="556260"/>
                    <a:pt x="0" y="358267"/>
                  </a:cubicBez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3108960" y="3566160"/>
            <a:ext cx="2194560" cy="1188720"/>
            <a:chOff x="0" y="0"/>
            <a:chExt cx="2926080" cy="158496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926080" cy="1584960"/>
            </a:xfrm>
            <a:custGeom>
              <a:avLst/>
              <a:gdLst/>
              <a:ahLst/>
              <a:cxnLst/>
              <a:rect r="r" b="b" t="t" l="l"/>
              <a:pathLst>
                <a:path h="1584960" w="2926080">
                  <a:moveTo>
                    <a:pt x="0" y="0"/>
                  </a:moveTo>
                  <a:lnTo>
                    <a:pt x="2926080" y="0"/>
                  </a:lnTo>
                  <a:lnTo>
                    <a:pt x="292608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9497" t="0" r="-1949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2926080" cy="16230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M6</a:t>
              </a:r>
            </a:p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Assessment</a:t>
              </a:r>
            </a:p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Complete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783831" y="2949959"/>
            <a:ext cx="537467" cy="537467"/>
            <a:chOff x="0" y="0"/>
            <a:chExt cx="716623" cy="71662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16661" cy="716661"/>
            </a:xfrm>
            <a:custGeom>
              <a:avLst/>
              <a:gdLst/>
              <a:ahLst/>
              <a:cxnLst/>
              <a:rect r="r" b="b" t="t" l="l"/>
              <a:pathLst>
                <a:path h="716661" w="716661">
                  <a:moveTo>
                    <a:pt x="0" y="358267"/>
                  </a:moveTo>
                  <a:cubicBezTo>
                    <a:pt x="0" y="160401"/>
                    <a:pt x="160401" y="0"/>
                    <a:pt x="358267" y="0"/>
                  </a:cubicBezTo>
                  <a:cubicBezTo>
                    <a:pt x="556133" y="0"/>
                    <a:pt x="716661" y="160401"/>
                    <a:pt x="716661" y="358267"/>
                  </a:cubicBezTo>
                  <a:cubicBezTo>
                    <a:pt x="716661" y="556133"/>
                    <a:pt x="556260" y="716661"/>
                    <a:pt x="358267" y="716661"/>
                  </a:cubicBezTo>
                  <a:cubicBezTo>
                    <a:pt x="160274" y="716661"/>
                    <a:pt x="0" y="556260"/>
                    <a:pt x="0" y="358267"/>
                  </a:cubicBez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8138160" y="3566160"/>
            <a:ext cx="2194560" cy="1188720"/>
            <a:chOff x="0" y="0"/>
            <a:chExt cx="2926080" cy="158496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926080" cy="1584960"/>
            </a:xfrm>
            <a:custGeom>
              <a:avLst/>
              <a:gdLst/>
              <a:ahLst/>
              <a:cxnLst/>
              <a:rect r="r" b="b" t="t" l="l"/>
              <a:pathLst>
                <a:path h="1584960" w="2926080">
                  <a:moveTo>
                    <a:pt x="0" y="0"/>
                  </a:moveTo>
                  <a:lnTo>
                    <a:pt x="2926080" y="0"/>
                  </a:lnTo>
                  <a:lnTo>
                    <a:pt x="292608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9497" t="0" r="-19497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2926080" cy="16230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M18</a:t>
              </a:r>
            </a:p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Framework v1</a:t>
              </a:r>
            </a:p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Delivered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715751" y="2949959"/>
            <a:ext cx="537467" cy="537467"/>
            <a:chOff x="0" y="0"/>
            <a:chExt cx="716623" cy="71662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716661" cy="716661"/>
            </a:xfrm>
            <a:custGeom>
              <a:avLst/>
              <a:gdLst/>
              <a:ahLst/>
              <a:cxnLst/>
              <a:rect r="r" b="b" t="t" l="l"/>
              <a:pathLst>
                <a:path h="716661" w="716661">
                  <a:moveTo>
                    <a:pt x="0" y="358267"/>
                  </a:moveTo>
                  <a:cubicBezTo>
                    <a:pt x="0" y="160401"/>
                    <a:pt x="160401" y="0"/>
                    <a:pt x="358267" y="0"/>
                  </a:cubicBezTo>
                  <a:cubicBezTo>
                    <a:pt x="556133" y="0"/>
                    <a:pt x="716661" y="160401"/>
                    <a:pt x="716661" y="358267"/>
                  </a:cubicBezTo>
                  <a:cubicBezTo>
                    <a:pt x="716661" y="556133"/>
                    <a:pt x="556260" y="716661"/>
                    <a:pt x="358267" y="716661"/>
                  </a:cubicBezTo>
                  <a:cubicBezTo>
                    <a:pt x="160274" y="716661"/>
                    <a:pt x="0" y="556260"/>
                    <a:pt x="0" y="358267"/>
                  </a:cubicBez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2070080" y="3566160"/>
            <a:ext cx="2194560" cy="1188720"/>
            <a:chOff x="0" y="0"/>
            <a:chExt cx="2926080" cy="158496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926080" cy="1584960"/>
            </a:xfrm>
            <a:custGeom>
              <a:avLst/>
              <a:gdLst/>
              <a:ahLst/>
              <a:cxnLst/>
              <a:rect r="r" b="b" t="t" l="l"/>
              <a:pathLst>
                <a:path h="1584960" w="2926080">
                  <a:moveTo>
                    <a:pt x="0" y="0"/>
                  </a:moveTo>
                  <a:lnTo>
                    <a:pt x="2926080" y="0"/>
                  </a:lnTo>
                  <a:lnTo>
                    <a:pt x="292608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9497" t="0" r="-19497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2926080" cy="16230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M30</a:t>
              </a:r>
            </a:p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Harmonisation</a:t>
              </a:r>
            </a:p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Complete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6830551" y="2949959"/>
            <a:ext cx="537467" cy="537467"/>
            <a:chOff x="0" y="0"/>
            <a:chExt cx="716623" cy="716623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716661" cy="716661"/>
            </a:xfrm>
            <a:custGeom>
              <a:avLst/>
              <a:gdLst/>
              <a:ahLst/>
              <a:cxnLst/>
              <a:rect r="r" b="b" t="t" l="l"/>
              <a:pathLst>
                <a:path h="716661" w="716661">
                  <a:moveTo>
                    <a:pt x="0" y="358267"/>
                  </a:moveTo>
                  <a:cubicBezTo>
                    <a:pt x="0" y="160401"/>
                    <a:pt x="160401" y="0"/>
                    <a:pt x="358267" y="0"/>
                  </a:cubicBezTo>
                  <a:cubicBezTo>
                    <a:pt x="556133" y="0"/>
                    <a:pt x="716661" y="160401"/>
                    <a:pt x="716661" y="358267"/>
                  </a:cubicBezTo>
                  <a:cubicBezTo>
                    <a:pt x="716661" y="556133"/>
                    <a:pt x="556260" y="716661"/>
                    <a:pt x="358267" y="716661"/>
                  </a:cubicBezTo>
                  <a:cubicBezTo>
                    <a:pt x="160274" y="716661"/>
                    <a:pt x="0" y="556260"/>
                    <a:pt x="0" y="358267"/>
                  </a:cubicBez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BAE40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16184880" y="3566160"/>
            <a:ext cx="2194560" cy="1188720"/>
            <a:chOff x="0" y="0"/>
            <a:chExt cx="2926080" cy="158496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926080" cy="1584960"/>
            </a:xfrm>
            <a:custGeom>
              <a:avLst/>
              <a:gdLst/>
              <a:ahLst/>
              <a:cxnLst/>
              <a:rect r="r" b="b" t="t" l="l"/>
              <a:pathLst>
                <a:path h="1584960" w="2926080">
                  <a:moveTo>
                    <a:pt x="0" y="0"/>
                  </a:moveTo>
                  <a:lnTo>
                    <a:pt x="2926080" y="0"/>
                  </a:lnTo>
                  <a:lnTo>
                    <a:pt x="292608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9497" t="0" r="-19497" b="0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2926080" cy="16230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Sep 2028</a:t>
              </a:r>
            </a:p>
            <a:p>
              <a:pPr algn="ctr">
                <a:lnSpc>
                  <a:spcPts val="2039"/>
                </a:lnSpc>
              </a:pPr>
              <a:r>
                <a:rPr lang="en-US" sz="1700">
                  <a:solidFill>
                    <a:srgbClr val="2C4A6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End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718823" y="4888487"/>
            <a:ext cx="3317243" cy="537467"/>
            <a:chOff x="0" y="0"/>
            <a:chExt cx="4422991" cy="716623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4423029" cy="716661"/>
            </a:xfrm>
            <a:custGeom>
              <a:avLst/>
              <a:gdLst/>
              <a:ahLst/>
              <a:cxnLst/>
              <a:rect r="r" b="b" t="t" l="l"/>
              <a:pathLst>
                <a:path h="716661" w="4423029">
                  <a:moveTo>
                    <a:pt x="0" y="0"/>
                  </a:moveTo>
                  <a:lnTo>
                    <a:pt x="4423029" y="0"/>
                  </a:lnTo>
                  <a:lnTo>
                    <a:pt x="4423029" y="716661"/>
                  </a:lnTo>
                  <a:lnTo>
                    <a:pt x="0" y="716661"/>
                  </a:lnTo>
                  <a:close/>
                </a:path>
              </a:pathLst>
            </a:custGeom>
            <a:solidFill>
              <a:srgbClr val="4DA6E8">
                <a:alpha val="63922"/>
              </a:srgbClr>
            </a:solidFill>
            <a:ln w="25400" cap="sq">
              <a:solidFill>
                <a:srgbClr val="4DA6E8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822960" y="4901184"/>
            <a:ext cx="3108960" cy="512064"/>
            <a:chOff x="0" y="0"/>
            <a:chExt cx="4145280" cy="682752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4145280" cy="682752"/>
            </a:xfrm>
            <a:custGeom>
              <a:avLst/>
              <a:gdLst/>
              <a:ahLst/>
              <a:cxnLst/>
              <a:rect r="r" b="b" t="t" l="l"/>
              <a:pathLst>
                <a:path h="682752" w="4145280">
                  <a:moveTo>
                    <a:pt x="0" y="0"/>
                  </a:moveTo>
                  <a:lnTo>
                    <a:pt x="4145280" y="0"/>
                  </a:lnTo>
                  <a:lnTo>
                    <a:pt x="4145280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8302" r="0" b="-68302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4145280" cy="7208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WP2: Assessment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4376423" y="4888487"/>
            <a:ext cx="8620763" cy="537467"/>
            <a:chOff x="0" y="0"/>
            <a:chExt cx="11494351" cy="71662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1494389" cy="716661"/>
            </a:xfrm>
            <a:custGeom>
              <a:avLst/>
              <a:gdLst/>
              <a:ahLst/>
              <a:cxnLst/>
              <a:rect r="r" b="b" t="t" l="l"/>
              <a:pathLst>
                <a:path h="716661" w="11494389">
                  <a:moveTo>
                    <a:pt x="0" y="0"/>
                  </a:moveTo>
                  <a:lnTo>
                    <a:pt x="11494389" y="0"/>
                  </a:lnTo>
                  <a:lnTo>
                    <a:pt x="11494389" y="716661"/>
                  </a:lnTo>
                  <a:lnTo>
                    <a:pt x="0" y="716661"/>
                  </a:lnTo>
                  <a:close/>
                </a:path>
              </a:pathLst>
            </a:custGeom>
            <a:solidFill>
              <a:srgbClr val="0E2841">
                <a:alpha val="63922"/>
              </a:srgbClr>
            </a:solidFill>
            <a:ln w="25400" cap="sq">
              <a:solidFill>
                <a:srgbClr val="0E2841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4480560" y="4901184"/>
            <a:ext cx="8412480" cy="512064"/>
            <a:chOff x="0" y="0"/>
            <a:chExt cx="11216640" cy="682752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11216640" cy="682752"/>
            </a:xfrm>
            <a:custGeom>
              <a:avLst/>
              <a:gdLst/>
              <a:ahLst/>
              <a:cxnLst/>
              <a:rect r="r" b="b" t="t" l="l"/>
              <a:pathLst>
                <a:path h="682752" w="11216640">
                  <a:moveTo>
                    <a:pt x="0" y="0"/>
                  </a:moveTo>
                  <a:lnTo>
                    <a:pt x="11216640" y="0"/>
                  </a:lnTo>
                  <a:lnTo>
                    <a:pt x="11216640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0111" r="0" b="-270111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11216640" cy="7208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WP3+WP4: Development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3154663" y="4888487"/>
            <a:ext cx="4414523" cy="537467"/>
            <a:chOff x="0" y="0"/>
            <a:chExt cx="5886031" cy="716623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5886069" cy="716661"/>
            </a:xfrm>
            <a:custGeom>
              <a:avLst/>
              <a:gdLst/>
              <a:ahLst/>
              <a:cxnLst/>
              <a:rect r="r" b="b" t="t" l="l"/>
              <a:pathLst>
                <a:path h="716661" w="5886069">
                  <a:moveTo>
                    <a:pt x="0" y="0"/>
                  </a:moveTo>
                  <a:lnTo>
                    <a:pt x="5886069" y="0"/>
                  </a:lnTo>
                  <a:lnTo>
                    <a:pt x="5886069" y="716661"/>
                  </a:lnTo>
                  <a:lnTo>
                    <a:pt x="0" y="716661"/>
                  </a:lnTo>
                  <a:close/>
                </a:path>
              </a:pathLst>
            </a:custGeom>
            <a:solidFill>
              <a:srgbClr val="4DA6E8">
                <a:alpha val="63922"/>
              </a:srgbClr>
            </a:solidFill>
            <a:ln w="25400" cap="sq">
              <a:solidFill>
                <a:srgbClr val="4DA6E8"/>
              </a:solidFill>
              <a:prstDash val="solid"/>
              <a:miter/>
            </a:ln>
          </p:spPr>
        </p:sp>
      </p:grpSp>
      <p:grpSp>
        <p:nvGrpSpPr>
          <p:cNvPr name="Group 56" id="56"/>
          <p:cNvGrpSpPr/>
          <p:nvPr/>
        </p:nvGrpSpPr>
        <p:grpSpPr>
          <a:xfrm rot="0">
            <a:off x="13258800" y="4901184"/>
            <a:ext cx="4206240" cy="512064"/>
            <a:chOff x="0" y="0"/>
            <a:chExt cx="5608320" cy="682752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5608320" cy="682752"/>
            </a:xfrm>
            <a:custGeom>
              <a:avLst/>
              <a:gdLst/>
              <a:ahLst/>
              <a:cxnLst/>
              <a:rect r="r" b="b" t="t" l="l"/>
              <a:pathLst>
                <a:path h="682752" w="5608320">
                  <a:moveTo>
                    <a:pt x="0" y="0"/>
                  </a:moveTo>
                  <a:lnTo>
                    <a:pt x="5608320" y="0"/>
                  </a:lnTo>
                  <a:lnTo>
                    <a:pt x="5608320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0055" r="0" b="-110055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38100"/>
              <a:ext cx="5608320" cy="7208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WP5: Validation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731520" y="5705856"/>
            <a:ext cx="9144000" cy="658368"/>
            <a:chOff x="0" y="0"/>
            <a:chExt cx="12192000" cy="877824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2192000" cy="877824"/>
            </a:xfrm>
            <a:custGeom>
              <a:avLst/>
              <a:gdLst/>
              <a:ahLst/>
              <a:cxnLst/>
              <a:rect r="r" b="b" t="t" l="l"/>
              <a:pathLst>
                <a:path h="877824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877824"/>
                  </a:lnTo>
                  <a:lnTo>
                    <a:pt x="0" y="8778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0625" r="0" b="-220625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57150"/>
              <a:ext cx="12192000" cy="93497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sz="26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BUDGET OVERVIEW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718823" y="6314951"/>
            <a:ext cx="16850363" cy="125987"/>
            <a:chOff x="0" y="0"/>
            <a:chExt cx="22467151" cy="167983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22467188" cy="168021"/>
            </a:xfrm>
            <a:custGeom>
              <a:avLst/>
              <a:gdLst/>
              <a:ahLst/>
              <a:cxnLst/>
              <a:rect r="r" b="b" t="t" l="l"/>
              <a:pathLst>
                <a:path h="168021" w="22467188">
                  <a:moveTo>
                    <a:pt x="0" y="0"/>
                  </a:moveTo>
                  <a:lnTo>
                    <a:pt x="22467188" y="0"/>
                  </a:lnTo>
                  <a:lnTo>
                    <a:pt x="22467188" y="168021"/>
                  </a:lnTo>
                  <a:lnTo>
                    <a:pt x="0" y="168021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4" id="64"/>
          <p:cNvGrpSpPr/>
          <p:nvPr/>
        </p:nvGrpSpPr>
        <p:grpSpPr>
          <a:xfrm rot="0">
            <a:off x="535943" y="6570983"/>
            <a:ext cx="4048763" cy="3042923"/>
            <a:chOff x="0" y="0"/>
            <a:chExt cx="5398351" cy="4057231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5398389" cy="4057269"/>
            </a:xfrm>
            <a:custGeom>
              <a:avLst/>
              <a:gdLst/>
              <a:ahLst/>
              <a:cxnLst/>
              <a:rect r="r" b="b" t="t" l="l"/>
              <a:pathLst>
                <a:path h="405726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4057269"/>
                  </a:lnTo>
                  <a:lnTo>
                    <a:pt x="0" y="405726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17325A"/>
              </a:solidFill>
              <a:prstDash val="solid"/>
              <a:miter/>
            </a:ln>
          </p:spPr>
        </p:sp>
      </p:grpSp>
      <p:grpSp>
        <p:nvGrpSpPr>
          <p:cNvPr name="Group 66" id="66"/>
          <p:cNvGrpSpPr/>
          <p:nvPr/>
        </p:nvGrpSpPr>
        <p:grpSpPr>
          <a:xfrm rot="0">
            <a:off x="535943" y="6570983"/>
            <a:ext cx="4048763" cy="244859"/>
            <a:chOff x="0" y="0"/>
            <a:chExt cx="5398351" cy="326479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5398389" cy="326517"/>
            </a:xfrm>
            <a:custGeom>
              <a:avLst/>
              <a:gdLst/>
              <a:ahLst/>
              <a:cxnLst/>
              <a:rect r="r" b="b" t="t" l="l"/>
              <a:pathLst>
                <a:path h="326517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326517"/>
                  </a:lnTo>
                  <a:lnTo>
                    <a:pt x="0" y="32651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8" id="68"/>
          <p:cNvGrpSpPr/>
          <p:nvPr/>
        </p:nvGrpSpPr>
        <p:grpSpPr>
          <a:xfrm rot="0">
            <a:off x="548640" y="6803136"/>
            <a:ext cx="4023360" cy="1316736"/>
            <a:chOff x="0" y="0"/>
            <a:chExt cx="5364480" cy="1755648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53644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537" r="0" b="-953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-104775"/>
              <a:ext cx="5364480" cy="18604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240"/>
                </a:lnSpc>
              </a:pPr>
              <a:r>
                <a:rPr lang="en-US" sz="5200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€3.49M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548640" y="8119872"/>
            <a:ext cx="4023360" cy="1316736"/>
            <a:chOff x="0" y="0"/>
            <a:chExt cx="5364480" cy="1755648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53644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537" r="0" b="-9537"/>
              </a:stretch>
            </a:blip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47625"/>
              <a:ext cx="536448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Total Eligible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Costs</a:t>
              </a: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4833623" y="6570983"/>
            <a:ext cx="4048763" cy="3042923"/>
            <a:chOff x="0" y="0"/>
            <a:chExt cx="5398351" cy="4057231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5398389" cy="4057269"/>
            </a:xfrm>
            <a:custGeom>
              <a:avLst/>
              <a:gdLst/>
              <a:ahLst/>
              <a:cxnLst/>
              <a:rect r="r" b="b" t="t" l="l"/>
              <a:pathLst>
                <a:path h="405726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4057269"/>
                  </a:lnTo>
                  <a:lnTo>
                    <a:pt x="0" y="405726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17325A"/>
              </a:solidFill>
              <a:prstDash val="solid"/>
              <a:miter/>
            </a:ln>
          </p:spPr>
        </p:sp>
      </p:grpSp>
      <p:grpSp>
        <p:nvGrpSpPr>
          <p:cNvPr name="Group 76" id="76"/>
          <p:cNvGrpSpPr/>
          <p:nvPr/>
        </p:nvGrpSpPr>
        <p:grpSpPr>
          <a:xfrm rot="0">
            <a:off x="4833623" y="6570983"/>
            <a:ext cx="4048763" cy="244859"/>
            <a:chOff x="0" y="0"/>
            <a:chExt cx="5398351" cy="326479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5398389" cy="326517"/>
            </a:xfrm>
            <a:custGeom>
              <a:avLst/>
              <a:gdLst/>
              <a:ahLst/>
              <a:cxnLst/>
              <a:rect r="r" b="b" t="t" l="l"/>
              <a:pathLst>
                <a:path h="326517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326517"/>
                  </a:lnTo>
                  <a:lnTo>
                    <a:pt x="0" y="32651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78" id="78"/>
          <p:cNvGrpSpPr/>
          <p:nvPr/>
        </p:nvGrpSpPr>
        <p:grpSpPr>
          <a:xfrm rot="0">
            <a:off x="4846320" y="6803136"/>
            <a:ext cx="4023360" cy="1316736"/>
            <a:chOff x="0" y="0"/>
            <a:chExt cx="5364480" cy="1755648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53644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537" r="0" b="-9537"/>
              </a:stretch>
            </a:blipFill>
          </p:spPr>
        </p:sp>
        <p:sp>
          <p:nvSpPr>
            <p:cNvPr name="TextBox 80" id="80"/>
            <p:cNvSpPr txBox="true"/>
            <p:nvPr/>
          </p:nvSpPr>
          <p:spPr>
            <a:xfrm>
              <a:off x="0" y="-104775"/>
              <a:ext cx="5364480" cy="18604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240"/>
                </a:lnSpc>
              </a:pPr>
              <a:r>
                <a:rPr lang="en-US" sz="5200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€3.14M</a:t>
              </a:r>
            </a:p>
          </p:txBody>
        </p:sp>
      </p:grpSp>
      <p:grpSp>
        <p:nvGrpSpPr>
          <p:cNvPr name="Group 81" id="81"/>
          <p:cNvGrpSpPr/>
          <p:nvPr/>
        </p:nvGrpSpPr>
        <p:grpSpPr>
          <a:xfrm rot="0">
            <a:off x="4846320" y="8119872"/>
            <a:ext cx="4023360" cy="1316736"/>
            <a:chOff x="0" y="0"/>
            <a:chExt cx="5364480" cy="1755648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53644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537" r="0" b="-9537"/>
              </a:stretch>
            </a:blipFill>
          </p:spPr>
        </p:sp>
        <p:sp>
          <p:nvSpPr>
            <p:cNvPr name="TextBox 83" id="83"/>
            <p:cNvSpPr txBox="true"/>
            <p:nvPr/>
          </p:nvSpPr>
          <p:spPr>
            <a:xfrm>
              <a:off x="0" y="-47625"/>
              <a:ext cx="536448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Maximum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EU Grant</a:t>
              </a:r>
            </a:p>
          </p:txBody>
        </p:sp>
      </p:grpSp>
      <p:grpSp>
        <p:nvGrpSpPr>
          <p:cNvPr name="Group 84" id="84"/>
          <p:cNvGrpSpPr/>
          <p:nvPr/>
        </p:nvGrpSpPr>
        <p:grpSpPr>
          <a:xfrm rot="0">
            <a:off x="9131303" y="6570983"/>
            <a:ext cx="4048763" cy="3042923"/>
            <a:chOff x="0" y="0"/>
            <a:chExt cx="5398351" cy="4057231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5398389" cy="4057269"/>
            </a:xfrm>
            <a:custGeom>
              <a:avLst/>
              <a:gdLst/>
              <a:ahLst/>
              <a:cxnLst/>
              <a:rect r="r" b="b" t="t" l="l"/>
              <a:pathLst>
                <a:path h="405726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4057269"/>
                  </a:lnTo>
                  <a:lnTo>
                    <a:pt x="0" y="405726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17325A"/>
              </a:solidFill>
              <a:prstDash val="solid"/>
              <a:miter/>
            </a:ln>
          </p:spPr>
        </p:sp>
      </p:grpSp>
      <p:grpSp>
        <p:nvGrpSpPr>
          <p:cNvPr name="Group 86" id="86"/>
          <p:cNvGrpSpPr/>
          <p:nvPr/>
        </p:nvGrpSpPr>
        <p:grpSpPr>
          <a:xfrm rot="0">
            <a:off x="9131303" y="6570983"/>
            <a:ext cx="4048763" cy="244859"/>
            <a:chOff x="0" y="0"/>
            <a:chExt cx="5398351" cy="326479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5398389" cy="326517"/>
            </a:xfrm>
            <a:custGeom>
              <a:avLst/>
              <a:gdLst/>
              <a:ahLst/>
              <a:cxnLst/>
              <a:rect r="r" b="b" t="t" l="l"/>
              <a:pathLst>
                <a:path h="326517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326517"/>
                  </a:lnTo>
                  <a:lnTo>
                    <a:pt x="0" y="32651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88" id="88"/>
          <p:cNvGrpSpPr/>
          <p:nvPr/>
        </p:nvGrpSpPr>
        <p:grpSpPr>
          <a:xfrm rot="0">
            <a:off x="9144000" y="6803136"/>
            <a:ext cx="4023360" cy="1316736"/>
            <a:chOff x="0" y="0"/>
            <a:chExt cx="5364480" cy="1755648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53644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537" r="0" b="-9537"/>
              </a:stretch>
            </a:blipFill>
          </p:spPr>
        </p:sp>
        <p:sp>
          <p:nvSpPr>
            <p:cNvPr name="TextBox 90" id="90"/>
            <p:cNvSpPr txBox="true"/>
            <p:nvPr/>
          </p:nvSpPr>
          <p:spPr>
            <a:xfrm>
              <a:off x="0" y="-104775"/>
              <a:ext cx="5364480" cy="18604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240"/>
                </a:lnSpc>
              </a:pPr>
              <a:r>
                <a:rPr lang="en-US" sz="5200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€2.52M</a:t>
              </a:r>
            </a:p>
          </p:txBody>
        </p:sp>
      </p:grpSp>
      <p:grpSp>
        <p:nvGrpSpPr>
          <p:cNvPr name="Group 91" id="91"/>
          <p:cNvGrpSpPr/>
          <p:nvPr/>
        </p:nvGrpSpPr>
        <p:grpSpPr>
          <a:xfrm rot="0">
            <a:off x="9144000" y="8119872"/>
            <a:ext cx="4023360" cy="1316736"/>
            <a:chOff x="0" y="0"/>
            <a:chExt cx="5364480" cy="1755648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53644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537" r="0" b="-9537"/>
              </a:stretch>
            </a:blipFill>
          </p:spPr>
        </p:sp>
        <p:sp>
          <p:nvSpPr>
            <p:cNvPr name="TextBox 93" id="93"/>
            <p:cNvSpPr txBox="true"/>
            <p:nvPr/>
          </p:nvSpPr>
          <p:spPr>
            <a:xfrm>
              <a:off x="0" y="-47625"/>
              <a:ext cx="536448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Initial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Prefinancing</a:t>
              </a: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13428983" y="6570983"/>
            <a:ext cx="4048763" cy="3042923"/>
            <a:chOff x="0" y="0"/>
            <a:chExt cx="5398351" cy="4057231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5398389" cy="4057269"/>
            </a:xfrm>
            <a:custGeom>
              <a:avLst/>
              <a:gdLst/>
              <a:ahLst/>
              <a:cxnLst/>
              <a:rect r="r" b="b" t="t" l="l"/>
              <a:pathLst>
                <a:path h="4057269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4057269"/>
                  </a:lnTo>
                  <a:lnTo>
                    <a:pt x="0" y="4057269"/>
                  </a:lnTo>
                  <a:close/>
                </a:path>
              </a:pathLst>
            </a:custGeom>
            <a:solidFill>
              <a:srgbClr val="0E2841"/>
            </a:solidFill>
            <a:ln w="25400" cap="sq">
              <a:solidFill>
                <a:srgbClr val="17325A"/>
              </a:solidFill>
              <a:prstDash val="solid"/>
              <a:miter/>
            </a:ln>
          </p:spPr>
        </p:sp>
      </p:grpSp>
      <p:grpSp>
        <p:nvGrpSpPr>
          <p:cNvPr name="Group 96" id="96"/>
          <p:cNvGrpSpPr/>
          <p:nvPr/>
        </p:nvGrpSpPr>
        <p:grpSpPr>
          <a:xfrm rot="0">
            <a:off x="13428983" y="6570983"/>
            <a:ext cx="4048763" cy="244859"/>
            <a:chOff x="0" y="0"/>
            <a:chExt cx="5398351" cy="326479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5398389" cy="326517"/>
            </a:xfrm>
            <a:custGeom>
              <a:avLst/>
              <a:gdLst/>
              <a:ahLst/>
              <a:cxnLst/>
              <a:rect r="r" b="b" t="t" l="l"/>
              <a:pathLst>
                <a:path h="326517" w="5398389">
                  <a:moveTo>
                    <a:pt x="0" y="0"/>
                  </a:moveTo>
                  <a:lnTo>
                    <a:pt x="5398389" y="0"/>
                  </a:lnTo>
                  <a:lnTo>
                    <a:pt x="5398389" y="326517"/>
                  </a:lnTo>
                  <a:lnTo>
                    <a:pt x="0" y="326517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98" id="98"/>
          <p:cNvGrpSpPr/>
          <p:nvPr/>
        </p:nvGrpSpPr>
        <p:grpSpPr>
          <a:xfrm rot="0">
            <a:off x="13441680" y="6803136"/>
            <a:ext cx="4023360" cy="1316736"/>
            <a:chOff x="0" y="0"/>
            <a:chExt cx="5364480" cy="1755648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53644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537" r="0" b="-9537"/>
              </a:stretch>
            </a:blipFill>
          </p:spPr>
        </p:sp>
        <p:sp>
          <p:nvSpPr>
            <p:cNvPr name="TextBox 100" id="100"/>
            <p:cNvSpPr txBox="true"/>
            <p:nvPr/>
          </p:nvSpPr>
          <p:spPr>
            <a:xfrm>
              <a:off x="0" y="-104775"/>
              <a:ext cx="5364480" cy="18604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240"/>
                </a:lnSpc>
              </a:pPr>
              <a:r>
                <a:rPr lang="en-US" sz="5200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100%/70%</a:t>
              </a:r>
            </a:p>
          </p:txBody>
        </p:sp>
      </p:grpSp>
      <p:grpSp>
        <p:nvGrpSpPr>
          <p:cNvPr name="Group 101" id="101"/>
          <p:cNvGrpSpPr/>
          <p:nvPr/>
        </p:nvGrpSpPr>
        <p:grpSpPr>
          <a:xfrm rot="0">
            <a:off x="13441680" y="8119872"/>
            <a:ext cx="4023360" cy="1316736"/>
            <a:chOff x="0" y="0"/>
            <a:chExt cx="5364480" cy="1755648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5364480" cy="1755648"/>
            </a:xfrm>
            <a:custGeom>
              <a:avLst/>
              <a:gdLst/>
              <a:ahLst/>
              <a:cxnLst/>
              <a:rect r="r" b="b" t="t" l="l"/>
              <a:pathLst>
                <a:path h="1755648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537" r="0" b="-9537"/>
              </a:stretch>
            </a:blipFill>
          </p:spPr>
        </p:sp>
        <p:sp>
          <p:nvSpPr>
            <p:cNvPr name="TextBox 103" id="103"/>
            <p:cNvSpPr txBox="true"/>
            <p:nvPr/>
          </p:nvSpPr>
          <p:spPr>
            <a:xfrm>
              <a:off x="0" y="-47625"/>
              <a:ext cx="536448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Funding Rate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Non-profit/Profit</a:t>
              </a:r>
            </a:p>
          </p:txBody>
        </p:sp>
      </p:grpSp>
      <p:grpSp>
        <p:nvGrpSpPr>
          <p:cNvPr name="Group 104" id="104"/>
          <p:cNvGrpSpPr/>
          <p:nvPr/>
        </p:nvGrpSpPr>
        <p:grpSpPr>
          <a:xfrm rot="0">
            <a:off x="9144000" y="9838944"/>
            <a:ext cx="8778240" cy="402336"/>
            <a:chOff x="0" y="0"/>
            <a:chExt cx="11704320" cy="536448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11704320" cy="536448"/>
            </a:xfrm>
            <a:custGeom>
              <a:avLst/>
              <a:gdLst/>
              <a:ahLst/>
              <a:cxnLst/>
              <a:rect r="r" b="b" t="t" l="l"/>
              <a:pathLst>
                <a:path h="536448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536448"/>
                  </a:lnTo>
                  <a:lnTo>
                    <a:pt x="0" y="5364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8" r="0" b="-375128"/>
              </a:stretch>
            </a:blipFill>
          </p:spPr>
        </p:sp>
        <p:sp>
          <p:nvSpPr>
            <p:cNvPr name="TextBox 106" id="106"/>
            <p:cNvSpPr txBox="true"/>
            <p:nvPr/>
          </p:nvSpPr>
          <p:spPr>
            <a:xfrm>
              <a:off x="0" y="-28575"/>
              <a:ext cx="11704320" cy="5650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79"/>
                </a:lnSpc>
              </a:pPr>
              <a:r>
                <a:rPr lang="en-US" sz="1399">
                  <a:solidFill>
                    <a:srgbClr val="6B84A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Project No. 101225852 | Funded by the European Union</a:t>
              </a:r>
            </a:p>
          </p:txBody>
        </p:sp>
      </p:grpSp>
      <p:sp>
        <p:nvSpPr>
          <p:cNvPr name="Freeform 107" id="107"/>
          <p:cNvSpPr/>
          <p:nvPr/>
        </p:nvSpPr>
        <p:spPr>
          <a:xfrm flipH="false" flipV="false" rot="0">
            <a:off x="13533120" y="145037"/>
            <a:ext cx="1479944" cy="1479944"/>
          </a:xfrm>
          <a:custGeom>
            <a:avLst/>
            <a:gdLst/>
            <a:ahLst/>
            <a:cxnLst/>
            <a:rect r="r" b="b" t="t" l="l"/>
            <a:pathLst>
              <a:path h="1479944" w="1479944">
                <a:moveTo>
                  <a:pt x="0" y="0"/>
                </a:moveTo>
                <a:lnTo>
                  <a:pt x="1479944" y="0"/>
                </a:lnTo>
                <a:lnTo>
                  <a:pt x="1479944" y="1479944"/>
                </a:lnTo>
                <a:lnTo>
                  <a:pt x="0" y="1479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8" id="108"/>
          <p:cNvSpPr/>
          <p:nvPr/>
        </p:nvSpPr>
        <p:spPr>
          <a:xfrm flipH="false" flipV="false" rot="0">
            <a:off x="15270098" y="635452"/>
            <a:ext cx="2652142" cy="590102"/>
          </a:xfrm>
          <a:custGeom>
            <a:avLst/>
            <a:gdLst/>
            <a:ahLst/>
            <a:cxnLst/>
            <a:rect r="r" b="b" t="t" l="l"/>
            <a:pathLst>
              <a:path h="590102" w="2652142">
                <a:moveTo>
                  <a:pt x="0" y="0"/>
                </a:moveTo>
                <a:lnTo>
                  <a:pt x="2652142" y="0"/>
                </a:lnTo>
                <a:lnTo>
                  <a:pt x="2652142" y="590101"/>
                </a:lnTo>
                <a:lnTo>
                  <a:pt x="0" y="5901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28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72821" cy="13749910"/>
            </a:xfrm>
            <a:custGeom>
              <a:avLst/>
              <a:gdLst/>
              <a:ahLst/>
              <a:cxnLst/>
              <a:rect r="r" b="b" t="t" l="l"/>
              <a:pathLst>
                <a:path h="13749910" w="472821">
                  <a:moveTo>
                    <a:pt x="0" y="0"/>
                  </a:moveTo>
                  <a:lnTo>
                    <a:pt x="472821" y="0"/>
                  </a:lnTo>
                  <a:lnTo>
                    <a:pt x="472821" y="13749910"/>
                  </a:lnTo>
                  <a:lnTo>
                    <a:pt x="0" y="13749910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694944" y="365760"/>
            <a:ext cx="16459200" cy="1005840"/>
            <a:chOff x="0" y="0"/>
            <a:chExt cx="21945600" cy="134112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945600" cy="1341120"/>
            </a:xfrm>
            <a:custGeom>
              <a:avLst/>
              <a:gdLst/>
              <a:ahLst/>
              <a:cxnLst/>
              <a:rect r="r" b="b" t="t" l="l"/>
              <a:pathLst>
                <a:path h="134112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8846" r="0" b="-268846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23825"/>
              <a:ext cx="21945600" cy="14649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200"/>
                </a:lnSpc>
              </a:pPr>
              <a:r>
                <a:rPr lang="en-US" sz="6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Expected Impact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82247" y="1340615"/>
            <a:ext cx="6426203" cy="125987"/>
            <a:chOff x="0" y="0"/>
            <a:chExt cx="8568271" cy="16798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568309" cy="168021"/>
            </a:xfrm>
            <a:custGeom>
              <a:avLst/>
              <a:gdLst/>
              <a:ahLst/>
              <a:cxnLst/>
              <a:rect r="r" b="b" t="t" l="l"/>
              <a:pathLst>
                <a:path h="168021" w="8568309">
                  <a:moveTo>
                    <a:pt x="0" y="0"/>
                  </a:moveTo>
                  <a:lnTo>
                    <a:pt x="8568309" y="0"/>
                  </a:lnTo>
                  <a:lnTo>
                    <a:pt x="8568309" y="168021"/>
                  </a:lnTo>
                  <a:lnTo>
                    <a:pt x="0" y="168021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539115" y="1727835"/>
            <a:ext cx="8431530" cy="2487930"/>
            <a:chOff x="0" y="0"/>
            <a:chExt cx="11242040" cy="33172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242040" cy="3317240"/>
            </a:xfrm>
            <a:custGeom>
              <a:avLst/>
              <a:gdLst/>
              <a:ahLst/>
              <a:cxnLst/>
              <a:rect r="r" b="b" t="t" l="l"/>
              <a:pathLst>
                <a:path h="3317240" w="11242040">
                  <a:moveTo>
                    <a:pt x="0" y="0"/>
                  </a:moveTo>
                  <a:lnTo>
                    <a:pt x="11242040" y="0"/>
                  </a:lnTo>
                  <a:lnTo>
                    <a:pt x="11242040" y="3317240"/>
                  </a:lnTo>
                  <a:lnTo>
                    <a:pt x="0" y="3317240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35943" y="1724663"/>
            <a:ext cx="208283" cy="2494283"/>
            <a:chOff x="0" y="0"/>
            <a:chExt cx="277711" cy="332571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7749" cy="3325749"/>
            </a:xfrm>
            <a:custGeom>
              <a:avLst/>
              <a:gdLst/>
              <a:ahLst/>
              <a:cxnLst/>
              <a:rect r="r" b="b" t="t" l="l"/>
              <a:pathLst>
                <a:path h="3325749" w="277749">
                  <a:moveTo>
                    <a:pt x="0" y="0"/>
                  </a:moveTo>
                  <a:lnTo>
                    <a:pt x="277749" y="0"/>
                  </a:lnTo>
                  <a:lnTo>
                    <a:pt x="277749" y="3325749"/>
                  </a:lnTo>
                  <a:lnTo>
                    <a:pt x="0" y="3325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877824" y="2432304"/>
            <a:ext cx="1060704" cy="1060704"/>
            <a:chOff x="0" y="0"/>
            <a:chExt cx="1414272" cy="1414272"/>
          </a:xfrm>
        </p:grpSpPr>
        <p:sp>
          <p:nvSpPr>
            <p:cNvPr name="Freeform 14" id="14" descr="preencoded.png"/>
            <p:cNvSpPr/>
            <p:nvPr/>
          </p:nvSpPr>
          <p:spPr>
            <a:xfrm flipH="false" flipV="false" rot="0">
              <a:off x="0" y="0"/>
              <a:ext cx="1414272" cy="1414272"/>
            </a:xfrm>
            <a:custGeom>
              <a:avLst/>
              <a:gdLst/>
              <a:ahLst/>
              <a:cxnLst/>
              <a:rect r="r" b="b" t="t" l="l"/>
              <a:pathLst>
                <a:path h="1414272" w="1414272">
                  <a:moveTo>
                    <a:pt x="0" y="0"/>
                  </a:moveTo>
                  <a:lnTo>
                    <a:pt x="1414272" y="0"/>
                  </a:lnTo>
                  <a:lnTo>
                    <a:pt x="1414272" y="1414272"/>
                  </a:lnTo>
                  <a:lnTo>
                    <a:pt x="0" y="1414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57984" y="1920240"/>
            <a:ext cx="6583680" cy="768096"/>
            <a:chOff x="0" y="0"/>
            <a:chExt cx="8778240" cy="102412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7782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014" r="0" b="-117014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8778240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Pan-European Harmonisation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157984" y="2688336"/>
            <a:ext cx="6583680" cy="1316736"/>
            <a:chOff x="0" y="0"/>
            <a:chExt cx="8778240" cy="175564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778240" cy="1755648"/>
            </a:xfrm>
            <a:custGeom>
              <a:avLst/>
              <a:gdLst/>
              <a:ahLst/>
              <a:cxnLst/>
              <a:rect r="r" b="b" t="t" l="l"/>
              <a:pathLst>
                <a:path h="175564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877824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Standardised alert &amp; impact forecasting protocols adoptable across all EU member states and regions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408795" y="1727835"/>
            <a:ext cx="8431530" cy="2487930"/>
            <a:chOff x="0" y="0"/>
            <a:chExt cx="11242040" cy="331724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1242040" cy="3317240"/>
            </a:xfrm>
            <a:custGeom>
              <a:avLst/>
              <a:gdLst/>
              <a:ahLst/>
              <a:cxnLst/>
              <a:rect r="r" b="b" t="t" l="l"/>
              <a:pathLst>
                <a:path h="3317240" w="11242040">
                  <a:moveTo>
                    <a:pt x="0" y="0"/>
                  </a:moveTo>
                  <a:lnTo>
                    <a:pt x="11242040" y="0"/>
                  </a:lnTo>
                  <a:lnTo>
                    <a:pt x="11242040" y="3317240"/>
                  </a:lnTo>
                  <a:lnTo>
                    <a:pt x="0" y="3317240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9405623" y="1724663"/>
            <a:ext cx="208283" cy="2494283"/>
            <a:chOff x="0" y="0"/>
            <a:chExt cx="277711" cy="332571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77749" cy="3325749"/>
            </a:xfrm>
            <a:custGeom>
              <a:avLst/>
              <a:gdLst/>
              <a:ahLst/>
              <a:cxnLst/>
              <a:rect r="r" b="b" t="t" l="l"/>
              <a:pathLst>
                <a:path h="3325749" w="277749">
                  <a:moveTo>
                    <a:pt x="0" y="0"/>
                  </a:moveTo>
                  <a:lnTo>
                    <a:pt x="277749" y="0"/>
                  </a:lnTo>
                  <a:lnTo>
                    <a:pt x="277749" y="3325749"/>
                  </a:lnTo>
                  <a:lnTo>
                    <a:pt x="0" y="3325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9747504" y="2432304"/>
            <a:ext cx="1060704" cy="1060704"/>
            <a:chOff x="0" y="0"/>
            <a:chExt cx="1414272" cy="1414272"/>
          </a:xfrm>
        </p:grpSpPr>
        <p:sp>
          <p:nvSpPr>
            <p:cNvPr name="Freeform 26" id="26" descr="preencoded.png"/>
            <p:cNvSpPr/>
            <p:nvPr/>
          </p:nvSpPr>
          <p:spPr>
            <a:xfrm flipH="false" flipV="false" rot="0">
              <a:off x="0" y="0"/>
              <a:ext cx="1414272" cy="1414272"/>
            </a:xfrm>
            <a:custGeom>
              <a:avLst/>
              <a:gdLst/>
              <a:ahLst/>
              <a:cxnLst/>
              <a:rect r="r" b="b" t="t" l="l"/>
              <a:pathLst>
                <a:path h="1414272" w="1414272">
                  <a:moveTo>
                    <a:pt x="0" y="0"/>
                  </a:moveTo>
                  <a:lnTo>
                    <a:pt x="1414272" y="0"/>
                  </a:lnTo>
                  <a:lnTo>
                    <a:pt x="1414272" y="1414272"/>
                  </a:lnTo>
                  <a:lnTo>
                    <a:pt x="0" y="1414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11027664" y="1920240"/>
            <a:ext cx="6583680" cy="768096"/>
            <a:chOff x="0" y="0"/>
            <a:chExt cx="8778240" cy="102412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7782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014" r="0" b="-117014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47625"/>
              <a:ext cx="8778240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Copernicus Integration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1027664" y="2688336"/>
            <a:ext cx="6583680" cy="1316736"/>
            <a:chOff x="0" y="0"/>
            <a:chExt cx="8778240" cy="1755648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778240" cy="1755648"/>
            </a:xfrm>
            <a:custGeom>
              <a:avLst/>
              <a:gdLst/>
              <a:ahLst/>
              <a:cxnLst/>
              <a:rect r="r" b="b" t="t" l="l"/>
              <a:pathLst>
                <a:path h="175564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47625"/>
              <a:ext cx="877824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Seamless leveraging of Copernicus Emergency Management Service and Earth Observation capabilities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539115" y="4434459"/>
            <a:ext cx="8431530" cy="2487930"/>
            <a:chOff x="0" y="0"/>
            <a:chExt cx="11242040" cy="331724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1242040" cy="3317240"/>
            </a:xfrm>
            <a:custGeom>
              <a:avLst/>
              <a:gdLst/>
              <a:ahLst/>
              <a:cxnLst/>
              <a:rect r="r" b="b" t="t" l="l"/>
              <a:pathLst>
                <a:path h="3317240" w="11242040">
                  <a:moveTo>
                    <a:pt x="0" y="0"/>
                  </a:moveTo>
                  <a:lnTo>
                    <a:pt x="11242040" y="0"/>
                  </a:lnTo>
                  <a:lnTo>
                    <a:pt x="11242040" y="3317240"/>
                  </a:lnTo>
                  <a:lnTo>
                    <a:pt x="0" y="3317240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535943" y="4431287"/>
            <a:ext cx="208283" cy="2494283"/>
            <a:chOff x="0" y="0"/>
            <a:chExt cx="277711" cy="3325711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77749" cy="3325749"/>
            </a:xfrm>
            <a:custGeom>
              <a:avLst/>
              <a:gdLst/>
              <a:ahLst/>
              <a:cxnLst/>
              <a:rect r="r" b="b" t="t" l="l"/>
              <a:pathLst>
                <a:path h="3325749" w="277749">
                  <a:moveTo>
                    <a:pt x="0" y="0"/>
                  </a:moveTo>
                  <a:lnTo>
                    <a:pt x="277749" y="0"/>
                  </a:lnTo>
                  <a:lnTo>
                    <a:pt x="277749" y="3325749"/>
                  </a:lnTo>
                  <a:lnTo>
                    <a:pt x="0" y="3325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37" id="37"/>
          <p:cNvGrpSpPr/>
          <p:nvPr/>
        </p:nvGrpSpPr>
        <p:grpSpPr>
          <a:xfrm rot="0">
            <a:off x="877824" y="5138928"/>
            <a:ext cx="1060704" cy="1060704"/>
            <a:chOff x="0" y="0"/>
            <a:chExt cx="1414272" cy="1414272"/>
          </a:xfrm>
        </p:grpSpPr>
        <p:sp>
          <p:nvSpPr>
            <p:cNvPr name="Freeform 38" id="38" descr="preencoded.png"/>
            <p:cNvSpPr/>
            <p:nvPr/>
          </p:nvSpPr>
          <p:spPr>
            <a:xfrm flipH="false" flipV="false" rot="0">
              <a:off x="0" y="0"/>
              <a:ext cx="1414272" cy="1414272"/>
            </a:xfrm>
            <a:custGeom>
              <a:avLst/>
              <a:gdLst/>
              <a:ahLst/>
              <a:cxnLst/>
              <a:rect r="r" b="b" t="t" l="l"/>
              <a:pathLst>
                <a:path h="1414272" w="1414272">
                  <a:moveTo>
                    <a:pt x="0" y="0"/>
                  </a:moveTo>
                  <a:lnTo>
                    <a:pt x="1414272" y="0"/>
                  </a:lnTo>
                  <a:lnTo>
                    <a:pt x="1414272" y="1414272"/>
                  </a:lnTo>
                  <a:lnTo>
                    <a:pt x="0" y="1414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2157984" y="4626864"/>
            <a:ext cx="6583680" cy="768096"/>
            <a:chOff x="0" y="0"/>
            <a:chExt cx="8778240" cy="1024128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7782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014" r="0" b="-117014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47625"/>
              <a:ext cx="8778240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Resilience Enhancement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2157984" y="5394960"/>
            <a:ext cx="6583680" cy="1316736"/>
            <a:chOff x="0" y="0"/>
            <a:chExt cx="8778240" cy="175564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778240" cy="1755648"/>
            </a:xfrm>
            <a:custGeom>
              <a:avLst/>
              <a:gdLst/>
              <a:ahLst/>
              <a:cxnLst/>
              <a:rect r="r" b="b" t="t" l="l"/>
              <a:pathLst>
                <a:path h="175564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47625"/>
              <a:ext cx="877824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Stronger civil protection through validated frameworks tested in real disaster-prone territories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9408795" y="4434459"/>
            <a:ext cx="8431530" cy="2487930"/>
            <a:chOff x="0" y="0"/>
            <a:chExt cx="11242040" cy="331724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1242040" cy="3317240"/>
            </a:xfrm>
            <a:custGeom>
              <a:avLst/>
              <a:gdLst/>
              <a:ahLst/>
              <a:cxnLst/>
              <a:rect r="r" b="b" t="t" l="l"/>
              <a:pathLst>
                <a:path h="3317240" w="11242040">
                  <a:moveTo>
                    <a:pt x="0" y="0"/>
                  </a:moveTo>
                  <a:lnTo>
                    <a:pt x="11242040" y="0"/>
                  </a:lnTo>
                  <a:lnTo>
                    <a:pt x="11242040" y="3317240"/>
                  </a:lnTo>
                  <a:lnTo>
                    <a:pt x="0" y="3317240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47" id="47"/>
          <p:cNvGrpSpPr/>
          <p:nvPr/>
        </p:nvGrpSpPr>
        <p:grpSpPr>
          <a:xfrm rot="0">
            <a:off x="9405623" y="4431287"/>
            <a:ext cx="208283" cy="2494283"/>
            <a:chOff x="0" y="0"/>
            <a:chExt cx="277711" cy="3325711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277749" cy="3325749"/>
            </a:xfrm>
            <a:custGeom>
              <a:avLst/>
              <a:gdLst/>
              <a:ahLst/>
              <a:cxnLst/>
              <a:rect r="r" b="b" t="t" l="l"/>
              <a:pathLst>
                <a:path h="3325749" w="277749">
                  <a:moveTo>
                    <a:pt x="0" y="0"/>
                  </a:moveTo>
                  <a:lnTo>
                    <a:pt x="277749" y="0"/>
                  </a:lnTo>
                  <a:lnTo>
                    <a:pt x="277749" y="3325749"/>
                  </a:lnTo>
                  <a:lnTo>
                    <a:pt x="0" y="3325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9747504" y="5138928"/>
            <a:ext cx="1060704" cy="1060704"/>
            <a:chOff x="0" y="0"/>
            <a:chExt cx="1414272" cy="1414272"/>
          </a:xfrm>
        </p:grpSpPr>
        <p:sp>
          <p:nvSpPr>
            <p:cNvPr name="Freeform 50" id="50" descr="preencoded.png"/>
            <p:cNvSpPr/>
            <p:nvPr/>
          </p:nvSpPr>
          <p:spPr>
            <a:xfrm flipH="false" flipV="false" rot="0">
              <a:off x="0" y="0"/>
              <a:ext cx="1414272" cy="1414272"/>
            </a:xfrm>
            <a:custGeom>
              <a:avLst/>
              <a:gdLst/>
              <a:ahLst/>
              <a:cxnLst/>
              <a:rect r="r" b="b" t="t" l="l"/>
              <a:pathLst>
                <a:path h="1414272" w="1414272">
                  <a:moveTo>
                    <a:pt x="0" y="0"/>
                  </a:moveTo>
                  <a:lnTo>
                    <a:pt x="1414272" y="0"/>
                  </a:lnTo>
                  <a:lnTo>
                    <a:pt x="1414272" y="1414272"/>
                  </a:lnTo>
                  <a:lnTo>
                    <a:pt x="0" y="1414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51" id="51"/>
          <p:cNvGrpSpPr/>
          <p:nvPr/>
        </p:nvGrpSpPr>
        <p:grpSpPr>
          <a:xfrm rot="0">
            <a:off x="11027664" y="4626864"/>
            <a:ext cx="6583680" cy="768096"/>
            <a:chOff x="0" y="0"/>
            <a:chExt cx="8778240" cy="1024128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87782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014" r="0" b="-117014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47625"/>
              <a:ext cx="8778240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Capacity Building at Scale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1027664" y="5394960"/>
            <a:ext cx="6583680" cy="1316736"/>
            <a:chOff x="0" y="0"/>
            <a:chExt cx="8778240" cy="1755648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778240" cy="1755648"/>
            </a:xfrm>
            <a:custGeom>
              <a:avLst/>
              <a:gdLst/>
              <a:ahLst/>
              <a:cxnLst/>
              <a:rect r="r" b="b" t="t" l="l"/>
              <a:pathLst>
                <a:path h="175564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47625"/>
              <a:ext cx="877824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Training materials, multilingual resources and workshops for emergency professionals EU-wide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539115" y="7141083"/>
            <a:ext cx="8431530" cy="2487930"/>
            <a:chOff x="0" y="0"/>
            <a:chExt cx="11242040" cy="331724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1242040" cy="3317240"/>
            </a:xfrm>
            <a:custGeom>
              <a:avLst/>
              <a:gdLst/>
              <a:ahLst/>
              <a:cxnLst/>
              <a:rect r="r" b="b" t="t" l="l"/>
              <a:pathLst>
                <a:path h="3317240" w="11242040">
                  <a:moveTo>
                    <a:pt x="0" y="0"/>
                  </a:moveTo>
                  <a:lnTo>
                    <a:pt x="11242040" y="0"/>
                  </a:lnTo>
                  <a:lnTo>
                    <a:pt x="11242040" y="3317240"/>
                  </a:lnTo>
                  <a:lnTo>
                    <a:pt x="0" y="3317240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535943" y="7137911"/>
            <a:ext cx="208283" cy="2494283"/>
            <a:chOff x="0" y="0"/>
            <a:chExt cx="277711" cy="3325711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277749" cy="3325749"/>
            </a:xfrm>
            <a:custGeom>
              <a:avLst/>
              <a:gdLst/>
              <a:ahLst/>
              <a:cxnLst/>
              <a:rect r="r" b="b" t="t" l="l"/>
              <a:pathLst>
                <a:path h="3325749" w="277749">
                  <a:moveTo>
                    <a:pt x="0" y="0"/>
                  </a:moveTo>
                  <a:lnTo>
                    <a:pt x="277749" y="0"/>
                  </a:lnTo>
                  <a:lnTo>
                    <a:pt x="277749" y="3325749"/>
                  </a:lnTo>
                  <a:lnTo>
                    <a:pt x="0" y="3325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61" id="61"/>
          <p:cNvGrpSpPr/>
          <p:nvPr/>
        </p:nvGrpSpPr>
        <p:grpSpPr>
          <a:xfrm rot="0">
            <a:off x="877824" y="7845552"/>
            <a:ext cx="1060704" cy="1060704"/>
            <a:chOff x="0" y="0"/>
            <a:chExt cx="1414272" cy="1414272"/>
          </a:xfrm>
        </p:grpSpPr>
        <p:sp>
          <p:nvSpPr>
            <p:cNvPr name="Freeform 62" id="62" descr="preencoded.png"/>
            <p:cNvSpPr/>
            <p:nvPr/>
          </p:nvSpPr>
          <p:spPr>
            <a:xfrm flipH="false" flipV="false" rot="0">
              <a:off x="0" y="0"/>
              <a:ext cx="1414272" cy="1414272"/>
            </a:xfrm>
            <a:custGeom>
              <a:avLst/>
              <a:gdLst/>
              <a:ahLst/>
              <a:cxnLst/>
              <a:rect r="r" b="b" t="t" l="l"/>
              <a:pathLst>
                <a:path h="1414272" w="1414272">
                  <a:moveTo>
                    <a:pt x="0" y="0"/>
                  </a:moveTo>
                  <a:lnTo>
                    <a:pt x="1414272" y="0"/>
                  </a:lnTo>
                  <a:lnTo>
                    <a:pt x="1414272" y="1414272"/>
                  </a:lnTo>
                  <a:lnTo>
                    <a:pt x="0" y="1414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63" id="63"/>
          <p:cNvGrpSpPr/>
          <p:nvPr/>
        </p:nvGrpSpPr>
        <p:grpSpPr>
          <a:xfrm rot="0">
            <a:off x="2157984" y="7333488"/>
            <a:ext cx="6583680" cy="768096"/>
            <a:chOff x="0" y="0"/>
            <a:chExt cx="8778240" cy="1024128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87782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014" r="0" b="-117014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47625"/>
              <a:ext cx="8778240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Risk Awareness for Citizens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2157984" y="8101584"/>
            <a:ext cx="6583680" cy="1316736"/>
            <a:chOff x="0" y="0"/>
            <a:chExt cx="8778240" cy="1755648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8778240" cy="1755648"/>
            </a:xfrm>
            <a:custGeom>
              <a:avLst/>
              <a:gdLst/>
              <a:ahLst/>
              <a:cxnLst/>
              <a:rect r="r" b="b" t="t" l="l"/>
              <a:pathLst>
                <a:path h="175564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47625"/>
              <a:ext cx="877824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Innovative tools &amp; public campaigns to improve local risk preparedness and community resilience</a:t>
              </a:r>
            </a:p>
          </p:txBody>
        </p:sp>
      </p:grpSp>
      <p:grpSp>
        <p:nvGrpSpPr>
          <p:cNvPr name="Group 69" id="69"/>
          <p:cNvGrpSpPr/>
          <p:nvPr/>
        </p:nvGrpSpPr>
        <p:grpSpPr>
          <a:xfrm rot="0">
            <a:off x="9408795" y="7141083"/>
            <a:ext cx="8431530" cy="2487930"/>
            <a:chOff x="0" y="0"/>
            <a:chExt cx="11242040" cy="331724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11242040" cy="3317240"/>
            </a:xfrm>
            <a:custGeom>
              <a:avLst/>
              <a:gdLst/>
              <a:ahLst/>
              <a:cxnLst/>
              <a:rect r="r" b="b" t="t" l="l"/>
              <a:pathLst>
                <a:path h="3317240" w="11242040">
                  <a:moveTo>
                    <a:pt x="0" y="0"/>
                  </a:moveTo>
                  <a:lnTo>
                    <a:pt x="11242040" y="0"/>
                  </a:lnTo>
                  <a:lnTo>
                    <a:pt x="11242040" y="3317240"/>
                  </a:lnTo>
                  <a:lnTo>
                    <a:pt x="0" y="3317240"/>
                  </a:lnTo>
                  <a:close/>
                </a:path>
              </a:pathLst>
            </a:custGeom>
            <a:solidFill>
              <a:srgbClr val="0D1E35"/>
            </a:solidFill>
            <a:ln w="1905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71" id="71"/>
          <p:cNvGrpSpPr/>
          <p:nvPr/>
        </p:nvGrpSpPr>
        <p:grpSpPr>
          <a:xfrm rot="0">
            <a:off x="9405623" y="7137911"/>
            <a:ext cx="208283" cy="2494283"/>
            <a:chOff x="0" y="0"/>
            <a:chExt cx="277711" cy="3325711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277749" cy="3325749"/>
            </a:xfrm>
            <a:custGeom>
              <a:avLst/>
              <a:gdLst/>
              <a:ahLst/>
              <a:cxnLst/>
              <a:rect r="r" b="b" t="t" l="l"/>
              <a:pathLst>
                <a:path h="3325749" w="277749">
                  <a:moveTo>
                    <a:pt x="0" y="0"/>
                  </a:moveTo>
                  <a:lnTo>
                    <a:pt x="277749" y="0"/>
                  </a:lnTo>
                  <a:lnTo>
                    <a:pt x="277749" y="3325749"/>
                  </a:lnTo>
                  <a:lnTo>
                    <a:pt x="0" y="3325749"/>
                  </a:lnTo>
                  <a:close/>
                </a:path>
              </a:pathLst>
            </a:custGeom>
            <a:solidFill>
              <a:srgbClr val="F28C2E"/>
            </a:solidFill>
            <a:ln w="25400" cap="sq">
              <a:solidFill>
                <a:srgbClr val="F28C2E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9747504" y="7845552"/>
            <a:ext cx="1060704" cy="1060704"/>
            <a:chOff x="0" y="0"/>
            <a:chExt cx="1414272" cy="1414272"/>
          </a:xfrm>
        </p:grpSpPr>
        <p:sp>
          <p:nvSpPr>
            <p:cNvPr name="Freeform 74" id="74" descr="preencoded.png"/>
            <p:cNvSpPr/>
            <p:nvPr/>
          </p:nvSpPr>
          <p:spPr>
            <a:xfrm flipH="false" flipV="false" rot="0">
              <a:off x="0" y="0"/>
              <a:ext cx="1414272" cy="1414272"/>
            </a:xfrm>
            <a:custGeom>
              <a:avLst/>
              <a:gdLst/>
              <a:ahLst/>
              <a:cxnLst/>
              <a:rect r="r" b="b" t="t" l="l"/>
              <a:pathLst>
                <a:path h="1414272" w="1414272">
                  <a:moveTo>
                    <a:pt x="0" y="0"/>
                  </a:moveTo>
                  <a:lnTo>
                    <a:pt x="1414272" y="0"/>
                  </a:lnTo>
                  <a:lnTo>
                    <a:pt x="1414272" y="1414272"/>
                  </a:lnTo>
                  <a:lnTo>
                    <a:pt x="0" y="1414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75" id="75"/>
          <p:cNvGrpSpPr/>
          <p:nvPr/>
        </p:nvGrpSpPr>
        <p:grpSpPr>
          <a:xfrm rot="0">
            <a:off x="11027664" y="7333488"/>
            <a:ext cx="6583680" cy="768096"/>
            <a:chOff x="0" y="0"/>
            <a:chExt cx="8778240" cy="1024128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87782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014" r="0" b="-117014"/>
              </a:stretch>
            </a:blipFill>
          </p:spPr>
        </p:sp>
        <p:sp>
          <p:nvSpPr>
            <p:cNvPr name="TextBox 77" id="77"/>
            <p:cNvSpPr txBox="true"/>
            <p:nvPr/>
          </p:nvSpPr>
          <p:spPr>
            <a:xfrm>
              <a:off x="0" y="-47625"/>
              <a:ext cx="8778240" cy="107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b="true">
                  <a:solidFill>
                    <a:srgbClr val="F28C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Institutional Collaboration</a:t>
              </a:r>
            </a:p>
          </p:txBody>
        </p:sp>
      </p:grpSp>
      <p:grpSp>
        <p:nvGrpSpPr>
          <p:cNvPr name="Group 78" id="78"/>
          <p:cNvGrpSpPr/>
          <p:nvPr/>
        </p:nvGrpSpPr>
        <p:grpSpPr>
          <a:xfrm rot="0">
            <a:off x="11027664" y="8101584"/>
            <a:ext cx="6583680" cy="1316736"/>
            <a:chOff x="0" y="0"/>
            <a:chExt cx="8778240" cy="1755648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8778240" cy="1755648"/>
            </a:xfrm>
            <a:custGeom>
              <a:avLst/>
              <a:gdLst/>
              <a:ahLst/>
              <a:cxnLst/>
              <a:rect r="r" b="b" t="t" l="l"/>
              <a:pathLst>
                <a:path h="175564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80" id="80"/>
            <p:cNvSpPr txBox="true"/>
            <p:nvPr/>
          </p:nvSpPr>
          <p:spPr>
            <a:xfrm>
              <a:off x="0" y="-47625"/>
              <a:ext cx="8778240" cy="18032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>
                  <a:solidFill>
                    <a:srgbClr val="D8E0E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Bridges between European, national, regional &amp; local emergency authorities for unified response</a:t>
              </a:r>
            </a:p>
          </p:txBody>
        </p:sp>
      </p:grpSp>
      <p:grpSp>
        <p:nvGrpSpPr>
          <p:cNvPr name="Group 81" id="81"/>
          <p:cNvGrpSpPr/>
          <p:nvPr/>
        </p:nvGrpSpPr>
        <p:grpSpPr>
          <a:xfrm rot="0">
            <a:off x="9144000" y="9838944"/>
            <a:ext cx="8778240" cy="402336"/>
            <a:chOff x="0" y="0"/>
            <a:chExt cx="11704320" cy="536448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11704320" cy="536448"/>
            </a:xfrm>
            <a:custGeom>
              <a:avLst/>
              <a:gdLst/>
              <a:ahLst/>
              <a:cxnLst/>
              <a:rect r="r" b="b" t="t" l="l"/>
              <a:pathLst>
                <a:path h="536448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536448"/>
                  </a:lnTo>
                  <a:lnTo>
                    <a:pt x="0" y="5364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8" r="0" b="-375128"/>
              </a:stretch>
            </a:blipFill>
          </p:spPr>
        </p:sp>
        <p:sp>
          <p:nvSpPr>
            <p:cNvPr name="TextBox 83" id="83"/>
            <p:cNvSpPr txBox="true"/>
            <p:nvPr/>
          </p:nvSpPr>
          <p:spPr>
            <a:xfrm>
              <a:off x="0" y="-28575"/>
              <a:ext cx="11704320" cy="56502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79"/>
                </a:lnSpc>
              </a:pPr>
              <a:r>
                <a:rPr lang="en-US" sz="1399">
                  <a:solidFill>
                    <a:srgbClr val="6B84A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Project No. 101225852 | Funded by the European Union</a:t>
              </a:r>
            </a:p>
          </p:txBody>
        </p:sp>
      </p:grpSp>
      <p:sp>
        <p:nvSpPr>
          <p:cNvPr name="Freeform 84" id="84"/>
          <p:cNvSpPr/>
          <p:nvPr/>
        </p:nvSpPr>
        <p:spPr>
          <a:xfrm flipH="false" flipV="false" rot="0">
            <a:off x="13533120" y="145037"/>
            <a:ext cx="1479944" cy="1479944"/>
          </a:xfrm>
          <a:custGeom>
            <a:avLst/>
            <a:gdLst/>
            <a:ahLst/>
            <a:cxnLst/>
            <a:rect r="r" b="b" t="t" l="l"/>
            <a:pathLst>
              <a:path h="1479944" w="1479944">
                <a:moveTo>
                  <a:pt x="0" y="0"/>
                </a:moveTo>
                <a:lnTo>
                  <a:pt x="1479944" y="0"/>
                </a:lnTo>
                <a:lnTo>
                  <a:pt x="1479944" y="1479944"/>
                </a:lnTo>
                <a:lnTo>
                  <a:pt x="0" y="14799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5" id="85"/>
          <p:cNvSpPr/>
          <p:nvPr/>
        </p:nvSpPr>
        <p:spPr>
          <a:xfrm flipH="false" flipV="false" rot="0">
            <a:off x="15270098" y="635452"/>
            <a:ext cx="2652142" cy="590102"/>
          </a:xfrm>
          <a:custGeom>
            <a:avLst/>
            <a:gdLst/>
            <a:ahLst/>
            <a:cxnLst/>
            <a:rect r="r" b="b" t="t" l="l"/>
            <a:pathLst>
              <a:path h="590102" w="2652142">
                <a:moveTo>
                  <a:pt x="0" y="0"/>
                </a:moveTo>
                <a:lnTo>
                  <a:pt x="2652142" y="0"/>
                </a:lnTo>
                <a:lnTo>
                  <a:pt x="2652142" y="590101"/>
                </a:lnTo>
                <a:lnTo>
                  <a:pt x="0" y="59010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DAHL_arNqmA</dc:identifier>
  <dcterms:modified xsi:type="dcterms:W3CDTF">2011-08-01T06:04:30Z</dcterms:modified>
  <cp:revision>1</cp:revision>
  <dc:title>ARTEMis_presentation.pptx</dc:title>
</cp:coreProperties>
</file>